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2"/>
  </p:notesMasterIdLst>
  <p:sldIdLst>
    <p:sldId id="319" r:id="rId5"/>
    <p:sldId id="321" r:id="rId6"/>
    <p:sldId id="345" r:id="rId7"/>
    <p:sldId id="346" r:id="rId8"/>
    <p:sldId id="349" r:id="rId9"/>
    <p:sldId id="347" r:id="rId10"/>
    <p:sldId id="348" r:id="rId11"/>
    <p:sldId id="354" r:id="rId12"/>
    <p:sldId id="355" r:id="rId13"/>
    <p:sldId id="351" r:id="rId14"/>
    <p:sldId id="359" r:id="rId15"/>
    <p:sldId id="352" r:id="rId16"/>
    <p:sldId id="353" r:id="rId17"/>
    <p:sldId id="356" r:id="rId18"/>
    <p:sldId id="360" r:id="rId19"/>
    <p:sldId id="320" r:id="rId20"/>
    <p:sldId id="361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84674"/>
    <a:srgbClr val="00A1DC"/>
    <a:srgbClr val="AAB0D5"/>
    <a:srgbClr val="000000"/>
    <a:srgbClr val="4276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486" autoAdjust="0"/>
    <p:restoredTop sz="96405"/>
  </p:normalViewPr>
  <p:slideViewPr>
    <p:cSldViewPr snapToGrid="0" snapToObjects="1">
      <p:cViewPr varScale="1">
        <p:scale>
          <a:sx n="89" d="100"/>
          <a:sy n="89" d="100"/>
        </p:scale>
        <p:origin x="82" y="19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97" d="100"/>
          <a:sy n="97" d="100"/>
        </p:scale>
        <p:origin x="4328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06D71F-25D2-CC47-A160-DD63F7DA8FB9}" type="datetimeFigureOut">
              <a:rPr lang="en-US" smtClean="0"/>
              <a:t>12/8/2021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CB5F6A-6E44-E24B-8595-6FA09254A70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0855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26284E-D531-1F4A-A2E6-9EC30DBB76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DBFE95F-0CB8-A44D-A453-8E34BE05CE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C663FA-785D-3F40-A833-9A56FC26C6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E7402-6A61-9E41-9969-DFCCD22BE53B}" type="datetimeFigureOut">
              <a:rPr lang="en-US" smtClean="0"/>
              <a:t>12/8/2021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BEDD4E-E11E-0640-8C8F-6CFF79EFBA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057949-5D45-7F43-AF39-E54CE4CE90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731FB-7D4C-5B48-B2E4-448997243F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7286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DF0B88-EB4D-B842-9CF1-28923D4486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B0D5281-852B-DA4E-932C-685E92CBD5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8E096B-B853-3444-AC00-84A6D9DFC6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E7402-6A61-9E41-9969-DFCCD22BE53B}" type="datetimeFigureOut">
              <a:rPr lang="en-US" smtClean="0"/>
              <a:t>12/8/2021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EDB0FE-B7EA-854E-8675-DABDCA05A3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0AE3A7-923A-A246-92ED-14872456DE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731FB-7D4C-5B48-B2E4-448997243F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26209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D316735-222D-7B48-988E-332B1FD6985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A1643A-F1B0-BC41-9F4A-73879840EE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A76FC9-A521-C440-B22C-0C28DF9E5D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E7402-6A61-9E41-9969-DFCCD22BE53B}" type="datetimeFigureOut">
              <a:rPr lang="en-US" smtClean="0"/>
              <a:t>12/8/2021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0E6BD7-3205-6144-BA9B-393C73EB92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EC4F03-91FF-BF47-A598-6DDCCB7858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731FB-7D4C-5B48-B2E4-448997243F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68471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73C417-AC23-344B-B958-A5E5A8F810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B0E2DB-AA92-A649-A305-A6A6B56FEF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10E65E-823D-4845-A052-3953BA0AFC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E7402-6A61-9E41-9969-DFCCD22BE53B}" type="datetimeFigureOut">
              <a:rPr lang="en-US" smtClean="0"/>
              <a:t>12/8/2021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1F0A45-5392-5D48-93B9-CC7572EED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9389D7-8004-4C4E-AA32-AFD0D023E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731FB-7D4C-5B48-B2E4-448997243F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60681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0E2AB4-9AA0-744A-8B42-C9F59BADBC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9F4BEA-83E7-9B46-9CE4-F94FC8B8B8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799E31-2E02-2B44-84EA-5441CC13CA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E7402-6A61-9E41-9969-DFCCD22BE53B}" type="datetimeFigureOut">
              <a:rPr lang="en-US" smtClean="0"/>
              <a:t>12/8/2021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76E261-99F6-B440-A9F1-23EA6F8B18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22C5C4-C26D-1E4F-91FA-88A4CC967B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731FB-7D4C-5B48-B2E4-448997243F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6799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E2496C-EC4B-5C4F-A7A3-85819F27A0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7D8A73-DDC5-9045-84A2-0DF684C6E01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F11198-7554-BF4E-9FC1-3513235A75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DD6EB4-F9D7-7D40-BD77-E7F2AF2B85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E7402-6A61-9E41-9969-DFCCD22BE53B}" type="datetimeFigureOut">
              <a:rPr lang="en-US" smtClean="0"/>
              <a:t>12/8/2021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2E5157-47E6-7E4D-87E1-110335AC9A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61BE24-A161-F044-AEF7-43BD135C60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731FB-7D4C-5B48-B2E4-448997243F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23687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B15CBE-4AAE-644C-BA28-C3E6993CC3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B1895A-64EA-7044-B2F3-7038E351A7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1AE207-3AF1-4848-A9D8-1658794CE5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BD6F2F9-9655-8043-B5A4-DF60C2D0552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CB0FAFC-2AB1-074E-B51E-5B2F063732D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4FF25F8-0487-844F-A0EE-6E047DB56D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E7402-6A61-9E41-9969-DFCCD22BE53B}" type="datetimeFigureOut">
              <a:rPr lang="en-US" smtClean="0"/>
              <a:t>12/8/2021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8AABEAC-E549-EA46-A236-0F5980D43E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84DC9BB-DD28-8043-A9AE-687AE7B294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731FB-7D4C-5B48-B2E4-448997243F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59306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9375B1-48F6-6546-A36E-E7FF31D060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C23FCB8-BD2C-B842-BCEC-4CC17A87F8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E7402-6A61-9E41-9969-DFCCD22BE53B}" type="datetimeFigureOut">
              <a:rPr lang="en-US" smtClean="0"/>
              <a:t>12/8/2021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E447015-75FB-424C-884C-CE6093E595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B67DB3-400F-074B-8EA9-F041349501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731FB-7D4C-5B48-B2E4-448997243F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4697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CCFFBDD-FC1C-9D48-A887-08363E98A1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E7402-6A61-9E41-9969-DFCCD22BE53B}" type="datetimeFigureOut">
              <a:rPr lang="en-US" smtClean="0"/>
              <a:t>12/8/2021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6C27226-AF7C-8748-B5C5-31A93F320D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8471AF-63CD-2D44-AAD4-E532E6E55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731FB-7D4C-5B48-B2E4-448997243F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20671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690F03-A523-8C47-A4DA-007622588B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372815-29AB-4446-907A-343D51CC10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A552B0-3AE5-A14D-90F5-6858419926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3A49DD-9E8E-F247-930A-0A75598AB8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E7402-6A61-9E41-9969-DFCCD22BE53B}" type="datetimeFigureOut">
              <a:rPr lang="en-US" smtClean="0"/>
              <a:t>12/8/2021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881699-0FB0-E04C-A3A3-15B443CE47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3FA624-81A8-0846-9871-ED2BD71C14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731FB-7D4C-5B48-B2E4-448997243F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6744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453880-8BE0-334F-928E-F975E3FBE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89BF3E2-2CC9-D74A-A695-44FA10C14BD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5E3084-F41F-DA44-9B3D-8D9E7B118B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551D13-1255-B64B-A510-87DC848EAA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E7402-6A61-9E41-9969-DFCCD22BE53B}" type="datetimeFigureOut">
              <a:rPr lang="en-US" smtClean="0"/>
              <a:t>12/8/2021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762C4E-7936-8944-91DA-9F42DFCA02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8348C7-769E-184E-AC7B-9713EF339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731FB-7D4C-5B48-B2E4-448997243F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3928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2F2C4A5-28C6-1F41-B7FA-6BB1EA741D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3ABADD-EA98-6B4E-BD45-C54D54B060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CE1C3D-CA57-DB49-8D77-3E57FD2372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9E7402-6A61-9E41-9969-DFCCD22BE53B}" type="datetimeFigureOut">
              <a:rPr lang="en-US" smtClean="0"/>
              <a:t>12/8/2021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C8ED98-1BF1-4E48-892E-E89B898DD3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C614A0-59A6-6146-95D1-373114C3DF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9731FB-7D4C-5B48-B2E4-448997243F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7070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SEPS_ProfProg@CCSU.edu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portal.ct.gov/SDE/Certification/Connecticut-Educator-Certification-System-CECS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best-sso-am4.ct.gov/nidp/idff/sso?id=90&amp;sid=0&amp;option=credential&amp;sid=0&amp;target=https://csde.ct.gov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SEPS_ProfProg@CCSU.edu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hyperlink" Target="https://bit.ly/3wGbwVW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ciottocaj@ccsu.edu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3825FEF-6C1A-EF48-A3B8-21F48191EC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3693" y="0"/>
            <a:ext cx="2140591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AEFB149-FC2C-C647-A693-57057C942ED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2116898" y="59545"/>
            <a:ext cx="10075101" cy="387564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802E81D-05CB-8642-A1B4-DC6A5C898506}"/>
              </a:ext>
            </a:extLst>
          </p:cNvPr>
          <p:cNvSpPr/>
          <p:nvPr/>
        </p:nvSpPr>
        <p:spPr>
          <a:xfrm>
            <a:off x="2116898" y="3614486"/>
            <a:ext cx="10075101" cy="3243514"/>
          </a:xfrm>
          <a:prstGeom prst="rect">
            <a:avLst/>
          </a:prstGeom>
          <a:solidFill>
            <a:srgbClr val="284674"/>
          </a:solidFill>
          <a:ln>
            <a:solidFill>
              <a:srgbClr val="28467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E46BDA4-B5A5-4399-8DD8-9759AF89EFF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42822" y="5674179"/>
            <a:ext cx="4114169" cy="917683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8F09416C-13E1-BD47-812B-E5618CEFFD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8985" y="3935186"/>
            <a:ext cx="9890926" cy="1514521"/>
          </a:xfrm>
        </p:spPr>
        <p:txBody>
          <a:bodyPr>
            <a:noAutofit/>
          </a:bodyPr>
          <a:lstStyle/>
          <a:p>
            <a:r>
              <a:rPr lang="en-US" sz="5400" b="1" dirty="0">
                <a:solidFill>
                  <a:srgbClr val="FFC000"/>
                </a:solidFill>
              </a:rPr>
              <a:t>Information Session for </a:t>
            </a:r>
            <a:br>
              <a:rPr lang="en-US" sz="5400" b="1" dirty="0">
                <a:solidFill>
                  <a:srgbClr val="FFC000"/>
                </a:solidFill>
              </a:rPr>
            </a:br>
            <a:r>
              <a:rPr lang="en-US" sz="5400" b="1" dirty="0">
                <a:solidFill>
                  <a:srgbClr val="FFC000"/>
                </a:solidFill>
              </a:rPr>
              <a:t>Initial Teacher Certification</a:t>
            </a:r>
          </a:p>
        </p:txBody>
      </p:sp>
    </p:spTree>
    <p:extLst>
      <p:ext uri="{BB962C8B-B14F-4D97-AF65-F5344CB8AC3E}">
        <p14:creationId xmlns:p14="http://schemas.microsoft.com/office/powerpoint/2010/main" val="21405802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3825FEF-6C1A-EF48-A3B8-21F48191EC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3693" y="0"/>
            <a:ext cx="2140591" cy="68580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0F760CB7-47E3-4D8E-95C0-E1430304D515}"/>
              </a:ext>
            </a:extLst>
          </p:cNvPr>
          <p:cNvSpPr/>
          <p:nvPr/>
        </p:nvSpPr>
        <p:spPr>
          <a:xfrm>
            <a:off x="8704172" y="6369595"/>
            <a:ext cx="3224124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ts val="2100"/>
              </a:lnSpc>
            </a:pPr>
            <a:r>
              <a:rPr lang="en-US" sz="1400" dirty="0"/>
              <a:t> |  </a:t>
            </a:r>
            <a:fld id="{0550FBC2-DF5A-254E-A826-0F9A50F3392C}" type="slidenum">
              <a:rPr lang="en-US" sz="1400" smtClean="0"/>
              <a:t>10</a:t>
            </a:fld>
            <a:endParaRPr lang="en-US" sz="1400" i="1" dirty="0"/>
          </a:p>
          <a:p>
            <a:pPr algn="r">
              <a:lnSpc>
                <a:spcPts val="2100"/>
              </a:lnSpc>
            </a:pPr>
            <a:r>
              <a:rPr lang="en-US" i="1" dirty="0"/>
              <a:t>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B1A1377-C6D5-2B4F-952F-1AEE9C63B1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4048" y="98694"/>
            <a:ext cx="9819289" cy="963639"/>
          </a:xfrm>
        </p:spPr>
        <p:txBody>
          <a:bodyPr/>
          <a:lstStyle/>
          <a:p>
            <a:r>
              <a:rPr lang="en-US" dirty="0"/>
              <a:t>VI. Submit Transcripts to SDE</a:t>
            </a:r>
          </a:p>
        </p:txBody>
      </p:sp>
      <p:graphicFrame>
        <p:nvGraphicFramePr>
          <p:cNvPr id="2" name="Table 4">
            <a:extLst>
              <a:ext uri="{FF2B5EF4-FFF2-40B4-BE49-F238E27FC236}">
                <a16:creationId xmlns:a16="http://schemas.microsoft.com/office/drawing/2014/main" id="{0D9B1D95-9BA4-E94D-9032-F1EC7FC4E04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64252671"/>
              </p:ext>
            </p:extLst>
          </p:nvPr>
        </p:nvGraphicFramePr>
        <p:xfrm>
          <a:off x="2628900" y="1165322"/>
          <a:ext cx="8441872" cy="28512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20936">
                  <a:extLst>
                    <a:ext uri="{9D8B030D-6E8A-4147-A177-3AD203B41FA5}">
                      <a16:colId xmlns:a16="http://schemas.microsoft.com/office/drawing/2014/main" val="3608745363"/>
                    </a:ext>
                  </a:extLst>
                </a:gridCol>
                <a:gridCol w="4220936">
                  <a:extLst>
                    <a:ext uri="{9D8B030D-6E8A-4147-A177-3AD203B41FA5}">
                      <a16:colId xmlns:a16="http://schemas.microsoft.com/office/drawing/2014/main" val="1159714094"/>
                    </a:ext>
                  </a:extLst>
                </a:gridCol>
              </a:tblGrid>
              <a:tr h="819329">
                <a:tc>
                  <a:txBody>
                    <a:bodyPr/>
                    <a:lstStyle/>
                    <a:p>
                      <a:r>
                        <a:rPr lang="en-US" sz="2400" dirty="0"/>
                        <a:t>SENT TO YOU, THEN TO SDE</a:t>
                      </a:r>
                    </a:p>
                    <a:p>
                      <a:r>
                        <a:rPr lang="en-US" sz="2000" dirty="0"/>
                        <a:t>   *Write EIN on each envelope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SENT DIRECTLY TO SDE</a:t>
                      </a:r>
                    </a:p>
                    <a:p>
                      <a:r>
                        <a:rPr lang="en-US" sz="2000" dirty="0"/>
                        <a:t>*Include EIN in transcript request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8507160"/>
                  </a:ext>
                </a:extLst>
              </a:tr>
              <a:tr h="203193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CT State Department of Education</a:t>
                      </a:r>
                      <a:b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Bureau of Educator Standards and Certification</a:t>
                      </a:r>
                      <a:b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P.O. Box 150471</a:t>
                      </a:r>
                      <a:b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Hartford, CT 06115 – 0471   </a:t>
                      </a:r>
                    </a:p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CT State Department of Education</a:t>
                      </a:r>
                      <a:b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Bureau of Educator Standards and Certification</a:t>
                      </a:r>
                      <a:b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P.O. Box 150471</a:t>
                      </a:r>
                      <a:b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Hartford, CT 06115 – 0471   </a:t>
                      </a:r>
                    </a:p>
                    <a:p>
                      <a:pPr lvl="0"/>
                      <a:endParaRPr lang="en-US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0487854"/>
                  </a:ext>
                </a:extLst>
              </a:tr>
            </a:tbl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98F08A93-EB34-4E60-AC59-A0F582904B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7439" y="4230941"/>
            <a:ext cx="2424793" cy="24541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EAD87B5-A68E-44BD-BEF8-137245B1A6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523683">
            <a:off x="390493" y="4442690"/>
            <a:ext cx="2767044" cy="1814455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28521888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3825FEF-6C1A-EF48-A3B8-21F48191EC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3693" y="0"/>
            <a:ext cx="2140591" cy="6858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19CBD8ED-C022-624F-8A35-14C3AB68CE75}"/>
              </a:ext>
            </a:extLst>
          </p:cNvPr>
          <p:cNvSpPr/>
          <p:nvPr/>
        </p:nvSpPr>
        <p:spPr>
          <a:xfrm>
            <a:off x="2170434" y="6026899"/>
            <a:ext cx="10132066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600" dirty="0">
                <a:solidFill>
                  <a:schemeClr val="bg1"/>
                </a:solidFill>
              </a:rPr>
              <a:t>The First 6-Sided Extended Reality Lab in the Northeast!</a:t>
            </a:r>
            <a:endParaRPr lang="en-US" sz="2600" i="1" dirty="0">
              <a:solidFill>
                <a:schemeClr val="bg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F760CB7-47E3-4D8E-95C0-E1430304D515}"/>
              </a:ext>
            </a:extLst>
          </p:cNvPr>
          <p:cNvSpPr/>
          <p:nvPr/>
        </p:nvSpPr>
        <p:spPr>
          <a:xfrm>
            <a:off x="8704172" y="6369595"/>
            <a:ext cx="3224124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ts val="2100"/>
              </a:lnSpc>
            </a:pPr>
            <a:r>
              <a:rPr lang="en-US" sz="1400" dirty="0"/>
              <a:t> |  </a:t>
            </a:r>
            <a:fld id="{0550FBC2-DF5A-254E-A826-0F9A50F3392C}" type="slidenum">
              <a:rPr lang="en-US" sz="1400" smtClean="0"/>
              <a:t>11</a:t>
            </a:fld>
            <a:endParaRPr lang="en-US" sz="1400" i="1" dirty="0"/>
          </a:p>
          <a:p>
            <a:pPr algn="r">
              <a:lnSpc>
                <a:spcPts val="2100"/>
              </a:lnSpc>
            </a:pPr>
            <a:r>
              <a:rPr lang="en-US" i="1" dirty="0"/>
              <a:t>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B1A1377-C6D5-2B4F-952F-1AEE9C63B1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0434" y="220183"/>
            <a:ext cx="9819289" cy="865667"/>
          </a:xfrm>
        </p:spPr>
        <p:txBody>
          <a:bodyPr>
            <a:normAutofit fontScale="90000"/>
          </a:bodyPr>
          <a:lstStyle/>
          <a:p>
            <a:r>
              <a:rPr lang="en-US" dirty="0"/>
              <a:t>VII. Complete and submit the ED 170A Form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B31CE9-E3AE-E748-A8BC-83F736CD27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0368" y="1238432"/>
            <a:ext cx="8988972" cy="4798616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en-US" sz="3200" dirty="0"/>
              <a:t>Complete the highlighted sections of the ED 170A form</a:t>
            </a:r>
          </a:p>
          <a:p>
            <a:pPr lvl="0"/>
            <a:endParaRPr lang="en-US" sz="3200" dirty="0"/>
          </a:p>
          <a:p>
            <a:pPr lvl="0"/>
            <a:r>
              <a:rPr lang="en-US" sz="3200" dirty="0"/>
              <a:t>Once completed email ED 170A form to </a:t>
            </a:r>
            <a:r>
              <a:rPr lang="en-US" sz="3200" dirty="0">
                <a:hlinkClick r:id="rId3"/>
              </a:rPr>
              <a:t>SEPS_ProfProg@CCSU.edu</a:t>
            </a:r>
            <a:r>
              <a:rPr lang="en-US" sz="3200" dirty="0"/>
              <a:t>. (</a:t>
            </a:r>
            <a:r>
              <a:rPr lang="en-US" sz="3200" i="1" dirty="0">
                <a:solidFill>
                  <a:srgbClr val="C00000"/>
                </a:solidFill>
              </a:rPr>
              <a:t>*This is the institutional recommendation</a:t>
            </a:r>
            <a:r>
              <a:rPr lang="en-US" sz="3200" dirty="0"/>
              <a:t>) </a:t>
            </a:r>
          </a:p>
          <a:p>
            <a:pPr lvl="0"/>
            <a:endParaRPr lang="en-US" sz="3200" dirty="0"/>
          </a:p>
          <a:p>
            <a:pPr lvl="0"/>
            <a:r>
              <a:rPr lang="en-US" sz="3200" dirty="0"/>
              <a:t>CCSU SEPS will complete the sections that are not highlighted.  </a:t>
            </a:r>
          </a:p>
          <a:p>
            <a:pPr lvl="0"/>
            <a:endParaRPr lang="en-US" sz="3200" dirty="0"/>
          </a:p>
          <a:p>
            <a:pPr lvl="0"/>
            <a:r>
              <a:rPr lang="en-US" sz="3200" dirty="0"/>
              <a:t>CCSU SEPS will verify all certification courses are completed</a:t>
            </a:r>
          </a:p>
          <a:p>
            <a:pPr lvl="0"/>
            <a:endParaRPr lang="en-US" sz="3200" dirty="0"/>
          </a:p>
          <a:p>
            <a:pPr lvl="0"/>
            <a:r>
              <a:rPr lang="en-US" sz="3200" dirty="0"/>
              <a:t>CCSU SEPS will batch forward completed institutional recommendation forms (</a:t>
            </a:r>
            <a:r>
              <a:rPr lang="en-US" sz="3200" dirty="0">
                <a:solidFill>
                  <a:srgbClr val="C00000"/>
                </a:solidFill>
              </a:rPr>
              <a:t>ED 170A</a:t>
            </a:r>
            <a:r>
              <a:rPr lang="en-US" sz="3200" dirty="0"/>
              <a:t>)  to the Bureau of Certification by the 15th of every month. </a:t>
            </a:r>
            <a:endParaRPr lang="en-US" sz="36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5773E58-BC62-4DA8-8256-1A7BC73605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0772" y="4567556"/>
            <a:ext cx="1751660" cy="1705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2770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3825FEF-6C1A-EF48-A3B8-21F48191EC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3693" y="0"/>
            <a:ext cx="2140591" cy="6858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19CBD8ED-C022-624F-8A35-14C3AB68CE75}"/>
              </a:ext>
            </a:extLst>
          </p:cNvPr>
          <p:cNvSpPr/>
          <p:nvPr/>
        </p:nvSpPr>
        <p:spPr>
          <a:xfrm>
            <a:off x="2170434" y="6026899"/>
            <a:ext cx="10132066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600" dirty="0">
                <a:solidFill>
                  <a:schemeClr val="bg1"/>
                </a:solidFill>
              </a:rPr>
              <a:t>The First 6-Sided Extended Reality Lab in the Northeast!</a:t>
            </a:r>
            <a:endParaRPr lang="en-US" sz="2600" i="1" dirty="0">
              <a:solidFill>
                <a:schemeClr val="bg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F760CB7-47E3-4D8E-95C0-E1430304D515}"/>
              </a:ext>
            </a:extLst>
          </p:cNvPr>
          <p:cNvSpPr/>
          <p:nvPr/>
        </p:nvSpPr>
        <p:spPr>
          <a:xfrm>
            <a:off x="8704172" y="6369595"/>
            <a:ext cx="3224124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ts val="2100"/>
              </a:lnSpc>
            </a:pPr>
            <a:r>
              <a:rPr lang="en-US" sz="1400" dirty="0"/>
              <a:t> |  </a:t>
            </a:r>
            <a:fld id="{0550FBC2-DF5A-254E-A826-0F9A50F3392C}" type="slidenum">
              <a:rPr lang="en-US" sz="1400" smtClean="0"/>
              <a:t>12</a:t>
            </a:fld>
            <a:endParaRPr lang="en-US" sz="1400" i="1" dirty="0"/>
          </a:p>
          <a:p>
            <a:pPr algn="r">
              <a:lnSpc>
                <a:spcPts val="2100"/>
              </a:lnSpc>
            </a:pPr>
            <a:r>
              <a:rPr lang="en-US" i="1" dirty="0"/>
              <a:t>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B1A1377-C6D5-2B4F-952F-1AEE9C63B1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0434" y="220183"/>
            <a:ext cx="9819289" cy="865667"/>
          </a:xfrm>
        </p:spPr>
        <p:txBody>
          <a:bodyPr>
            <a:normAutofit/>
          </a:bodyPr>
          <a:lstStyle/>
          <a:p>
            <a:r>
              <a:rPr lang="en-US" dirty="0"/>
              <a:t>VII. ED 170A Form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2966EA1-5085-433B-891C-045422B10E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4668" y="805050"/>
            <a:ext cx="4385968" cy="583276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B425C35-FD34-434D-92F3-51A3DF5019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1750" y="4930789"/>
            <a:ext cx="1749704" cy="1707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61566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3825FEF-6C1A-EF48-A3B8-21F48191EC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3693" y="0"/>
            <a:ext cx="2140591" cy="6858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19CBD8ED-C022-624F-8A35-14C3AB68CE75}"/>
              </a:ext>
            </a:extLst>
          </p:cNvPr>
          <p:cNvSpPr/>
          <p:nvPr/>
        </p:nvSpPr>
        <p:spPr>
          <a:xfrm>
            <a:off x="2170434" y="6026899"/>
            <a:ext cx="10132066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600" dirty="0">
                <a:solidFill>
                  <a:schemeClr val="bg1"/>
                </a:solidFill>
              </a:rPr>
              <a:t>The First 6-Sided Extended Reality Lab in the Northeast!</a:t>
            </a:r>
            <a:endParaRPr lang="en-US" sz="2600" i="1" dirty="0">
              <a:solidFill>
                <a:schemeClr val="bg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F760CB7-47E3-4D8E-95C0-E1430304D515}"/>
              </a:ext>
            </a:extLst>
          </p:cNvPr>
          <p:cNvSpPr/>
          <p:nvPr/>
        </p:nvSpPr>
        <p:spPr>
          <a:xfrm>
            <a:off x="8704172" y="6369595"/>
            <a:ext cx="3224124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ts val="2100"/>
              </a:lnSpc>
            </a:pPr>
            <a:r>
              <a:rPr lang="en-US" sz="1400" dirty="0"/>
              <a:t> |  </a:t>
            </a:r>
            <a:fld id="{0550FBC2-DF5A-254E-A826-0F9A50F3392C}" type="slidenum">
              <a:rPr lang="en-US" sz="1400" smtClean="0"/>
              <a:t>13</a:t>
            </a:fld>
            <a:endParaRPr lang="en-US" sz="1400" i="1" dirty="0"/>
          </a:p>
          <a:p>
            <a:pPr algn="r">
              <a:lnSpc>
                <a:spcPts val="2100"/>
              </a:lnSpc>
            </a:pPr>
            <a:r>
              <a:rPr lang="en-US" i="1" dirty="0"/>
              <a:t>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B1A1377-C6D5-2B4F-952F-1AEE9C63B1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0434" y="218652"/>
            <a:ext cx="9819289" cy="913361"/>
          </a:xfrm>
        </p:spPr>
        <p:txBody>
          <a:bodyPr/>
          <a:lstStyle/>
          <a:p>
            <a:r>
              <a:rPr lang="en-US" dirty="0"/>
              <a:t>VIII. SDE Issues Certificate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B31CE9-E3AE-E748-A8BC-83F736CD27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03728" y="1196280"/>
            <a:ext cx="8988972" cy="1109834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Once all requirements have been met, the CSDE your certificate will be posted to your CECS account. </a:t>
            </a:r>
            <a:endParaRPr lang="en-US" sz="36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402890FA-50FF-BD41-AE1C-29640D95FD83}"/>
              </a:ext>
            </a:extLst>
          </p:cNvPr>
          <p:cNvSpPr/>
          <p:nvPr/>
        </p:nvSpPr>
        <p:spPr>
          <a:xfrm>
            <a:off x="194163" y="3302615"/>
            <a:ext cx="3551464" cy="3216727"/>
          </a:xfrm>
          <a:prstGeom prst="roundRect">
            <a:avLst>
              <a:gd name="adj" fmla="val 10000"/>
            </a:avLst>
          </a:prstGeom>
          <a:blipFill>
            <a:blip r:embed="rId3"/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F5D08E9-6566-4748-8C9F-2824D5D08F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3092" y="3782243"/>
            <a:ext cx="6105195" cy="2244656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F58E5B2-F389-48E1-93F2-32EE84C3D13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2277" y="464288"/>
            <a:ext cx="1767618" cy="1566244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3895892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3825FEF-6C1A-EF48-A3B8-21F48191EC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3693" y="27595"/>
            <a:ext cx="2140591" cy="6858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19CBD8ED-C022-624F-8A35-14C3AB68CE75}"/>
              </a:ext>
            </a:extLst>
          </p:cNvPr>
          <p:cNvSpPr/>
          <p:nvPr/>
        </p:nvSpPr>
        <p:spPr>
          <a:xfrm>
            <a:off x="2170434" y="6026899"/>
            <a:ext cx="10132066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600" dirty="0">
                <a:solidFill>
                  <a:schemeClr val="bg1"/>
                </a:solidFill>
              </a:rPr>
              <a:t>The First 6-Sided Extended Reality Lab in the Northeast!</a:t>
            </a:r>
            <a:endParaRPr lang="en-US" sz="2600" i="1" dirty="0">
              <a:solidFill>
                <a:schemeClr val="bg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F760CB7-47E3-4D8E-95C0-E1430304D515}"/>
              </a:ext>
            </a:extLst>
          </p:cNvPr>
          <p:cNvSpPr/>
          <p:nvPr/>
        </p:nvSpPr>
        <p:spPr>
          <a:xfrm>
            <a:off x="8704172" y="6369595"/>
            <a:ext cx="3224124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ts val="2100"/>
              </a:lnSpc>
            </a:pPr>
            <a:r>
              <a:rPr lang="en-US" sz="1400" dirty="0"/>
              <a:t> |  </a:t>
            </a:r>
            <a:fld id="{0550FBC2-DF5A-254E-A826-0F9A50F3392C}" type="slidenum">
              <a:rPr lang="en-US" sz="1400" smtClean="0"/>
              <a:t>14</a:t>
            </a:fld>
            <a:endParaRPr lang="en-US" sz="1400" i="1" dirty="0"/>
          </a:p>
          <a:p>
            <a:pPr algn="r">
              <a:lnSpc>
                <a:spcPts val="2100"/>
              </a:lnSpc>
            </a:pPr>
            <a:r>
              <a:rPr lang="en-US" i="1" dirty="0"/>
              <a:t>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B1A1377-C6D5-2B4F-952F-1AEE9C63B1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8534" y="236511"/>
            <a:ext cx="9819289" cy="1012625"/>
          </a:xfrm>
        </p:spPr>
        <p:txBody>
          <a:bodyPr/>
          <a:lstStyle/>
          <a:p>
            <a:r>
              <a:rPr lang="en-US" dirty="0"/>
              <a:t>Additional Information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B31CE9-E3AE-E748-A8BC-83F736CD27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91254" y="1462348"/>
            <a:ext cx="8988972" cy="435133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/>
              <a:t>Verification Letters</a:t>
            </a:r>
          </a:p>
          <a:p>
            <a:pPr marL="0" indent="0">
              <a:buNone/>
            </a:pPr>
            <a:r>
              <a:rPr lang="en-US" dirty="0"/>
              <a:t>Although some school districts require you to have your teaching certificate before making a job offer, some will consider you for a position pending certification, which would be based on a verification letter from CCSU.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The verification letter from CCSU confirms you have completed your Professional Program and/or degree, if applicable.  </a:t>
            </a:r>
          </a:p>
          <a:p>
            <a:pPr marL="0" indent="0">
              <a:buNone/>
            </a:pPr>
            <a:r>
              <a:rPr lang="en-US" dirty="0"/>
              <a:t>It will also state that we have a record of the passing test scores for your certification area and CCSU is ready to sign your certification application.  </a:t>
            </a:r>
          </a:p>
          <a:p>
            <a:pPr marL="0" lvl="0" indent="0">
              <a:buNone/>
            </a:pPr>
            <a:endParaRPr lang="en-US" sz="36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E1F0EB9-8C06-4F8D-BB39-082FDE02DC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53332" y="277471"/>
            <a:ext cx="2533255" cy="140736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F35CFCF-4885-48CC-AAE3-75A700CC8CE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9434" t="19167" r="9930" b="19307"/>
          <a:stretch/>
        </p:blipFill>
        <p:spPr>
          <a:xfrm>
            <a:off x="175887" y="4873925"/>
            <a:ext cx="1619240" cy="1645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6467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3825FEF-6C1A-EF48-A3B8-21F48191EC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3693" y="0"/>
            <a:ext cx="2140591" cy="68580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0F760CB7-47E3-4D8E-95C0-E1430304D515}"/>
              </a:ext>
            </a:extLst>
          </p:cNvPr>
          <p:cNvSpPr/>
          <p:nvPr/>
        </p:nvSpPr>
        <p:spPr>
          <a:xfrm>
            <a:off x="8704172" y="6369595"/>
            <a:ext cx="3224124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ts val="2100"/>
              </a:lnSpc>
            </a:pPr>
            <a:r>
              <a:rPr lang="en-US" sz="1400" dirty="0"/>
              <a:t> |  </a:t>
            </a:r>
            <a:fld id="{0550FBC2-DF5A-254E-A826-0F9A50F3392C}" type="slidenum">
              <a:rPr lang="en-US" sz="1400" smtClean="0"/>
              <a:t>15</a:t>
            </a:fld>
            <a:endParaRPr lang="en-US" sz="1400" i="1" dirty="0"/>
          </a:p>
          <a:p>
            <a:pPr algn="r">
              <a:lnSpc>
                <a:spcPts val="2100"/>
              </a:lnSpc>
            </a:pPr>
            <a:r>
              <a:rPr lang="en-US" i="1" dirty="0"/>
              <a:t>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B1A1377-C6D5-2B4F-952F-1AEE9C63B1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8534" y="236511"/>
            <a:ext cx="9819289" cy="1012625"/>
          </a:xfrm>
        </p:spPr>
        <p:txBody>
          <a:bodyPr/>
          <a:lstStyle/>
          <a:p>
            <a:r>
              <a:rPr lang="en-US" dirty="0"/>
              <a:t>CT Teacher Certification Timeline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B31CE9-E3AE-E748-A8BC-83F736CD27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91254" y="1379765"/>
            <a:ext cx="8988972" cy="5241724"/>
          </a:xfrm>
        </p:spPr>
        <p:txBody>
          <a:bodyPr>
            <a:normAutofit lnSpcReduction="10000"/>
          </a:bodyPr>
          <a:lstStyle/>
          <a:p>
            <a:r>
              <a:rPr lang="en-US" dirty="0"/>
              <a:t>Standard processing of certification applications is 6-8 weeks, and 10-12 weeks during peak months, from the original date of submission.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Please note: The total cost of an Initial educator certificate is $200.00, including the $50 nonrefundable review fee. The money order, cashier’s check or certified bank check should be made payable to “Treasurer, State of Connecticut.” Personal checks cannot be accepted.</a:t>
            </a:r>
          </a:p>
          <a:p>
            <a:pPr marL="0" lvl="0" indent="0">
              <a:buNone/>
            </a:pPr>
            <a:endParaRPr lang="en-US" sz="36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F9C51DF-B673-4830-B281-4997B8635D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4514" y="2463265"/>
            <a:ext cx="3430899" cy="1931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79477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3825FEF-6C1A-EF48-A3B8-21F48191EC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140591" cy="6858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47DCB73-A50B-2C48-ADE1-48121AD25571}"/>
              </a:ext>
            </a:extLst>
          </p:cNvPr>
          <p:cNvSpPr/>
          <p:nvPr/>
        </p:nvSpPr>
        <p:spPr>
          <a:xfrm>
            <a:off x="7297666" y="1013807"/>
            <a:ext cx="401894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400" i="1" dirty="0"/>
          </a:p>
          <a:p>
            <a:r>
              <a:rPr lang="en-US" sz="2400" i="1" dirty="0"/>
              <a:t>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48CADF1-92BF-EA45-B3AB-332DAD9D8017}"/>
              </a:ext>
            </a:extLst>
          </p:cNvPr>
          <p:cNvSpPr/>
          <p:nvPr/>
        </p:nvSpPr>
        <p:spPr>
          <a:xfrm>
            <a:off x="8704172" y="6369595"/>
            <a:ext cx="3224124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ts val="2100"/>
              </a:lnSpc>
            </a:pPr>
            <a:r>
              <a:rPr lang="en-US" sz="1400" dirty="0"/>
              <a:t> |  </a:t>
            </a:r>
            <a:fld id="{0550FBC2-DF5A-254E-A826-0F9A50F3392C}" type="slidenum">
              <a:rPr lang="en-US" sz="1400" smtClean="0"/>
              <a:t>16</a:t>
            </a:fld>
            <a:endParaRPr lang="en-US" sz="1400" i="1" dirty="0"/>
          </a:p>
          <a:p>
            <a:pPr algn="r">
              <a:lnSpc>
                <a:spcPts val="2100"/>
              </a:lnSpc>
            </a:pPr>
            <a:r>
              <a:rPr lang="en-US" i="1" dirty="0"/>
              <a:t>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FAEA160-2FD9-4BDC-B97E-035449EF3A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8021" y="2057694"/>
            <a:ext cx="6209103" cy="310455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98BA437-1E32-4261-B0CE-3BDBF92669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18069" y="1158187"/>
            <a:ext cx="1777448" cy="177744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63C85F3-2F91-439F-A886-3609B04E18D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09628" y="1159866"/>
            <a:ext cx="1774090" cy="1774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4722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3825FEF-6C1A-EF48-A3B8-21F48191EC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3693" y="99848"/>
            <a:ext cx="2140591" cy="6858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47DCB73-A50B-2C48-ADE1-48121AD25571}"/>
              </a:ext>
            </a:extLst>
          </p:cNvPr>
          <p:cNvSpPr/>
          <p:nvPr/>
        </p:nvSpPr>
        <p:spPr>
          <a:xfrm>
            <a:off x="7297666" y="1013807"/>
            <a:ext cx="401894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400" i="1"/>
          </a:p>
          <a:p>
            <a:r>
              <a:rPr lang="en-US" sz="2400" i="1"/>
              <a:t> </a:t>
            </a:r>
            <a:endParaRPr lang="en-US" sz="2400" i="1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48CADF1-92BF-EA45-B3AB-332DAD9D8017}"/>
              </a:ext>
            </a:extLst>
          </p:cNvPr>
          <p:cNvSpPr/>
          <p:nvPr/>
        </p:nvSpPr>
        <p:spPr>
          <a:xfrm>
            <a:off x="8704172" y="6369595"/>
            <a:ext cx="3224124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ts val="2100"/>
              </a:lnSpc>
            </a:pPr>
            <a:r>
              <a:rPr lang="en-US" sz="1400" dirty="0"/>
              <a:t> |  </a:t>
            </a:r>
            <a:fld id="{0550FBC2-DF5A-254E-A826-0F9A50F3392C}" type="slidenum">
              <a:rPr lang="en-US" sz="1400" smtClean="0"/>
              <a:t>17</a:t>
            </a:fld>
            <a:endParaRPr lang="en-US" sz="1400" i="1" dirty="0"/>
          </a:p>
          <a:p>
            <a:pPr algn="r">
              <a:lnSpc>
                <a:spcPts val="2100"/>
              </a:lnSpc>
            </a:pPr>
            <a:r>
              <a:rPr lang="en-US" i="1" dirty="0"/>
              <a:t>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5BD60BE-BBD6-46DB-9D64-7DF5FA99648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12453" r="-560" b="24025"/>
          <a:stretch/>
        </p:blipFill>
        <p:spPr>
          <a:xfrm>
            <a:off x="2614246" y="291893"/>
            <a:ext cx="8841633" cy="435634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FE655B0-1E30-41B2-A680-8059FC7D31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48709" y="4317627"/>
            <a:ext cx="2473305" cy="2407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1954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3825FEF-6C1A-EF48-A3B8-21F48191EC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3693" y="0"/>
            <a:ext cx="2140591" cy="68580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0F760CB7-47E3-4D8E-95C0-E1430304D515}"/>
              </a:ext>
            </a:extLst>
          </p:cNvPr>
          <p:cNvSpPr/>
          <p:nvPr/>
        </p:nvSpPr>
        <p:spPr>
          <a:xfrm>
            <a:off x="8704172" y="6369595"/>
            <a:ext cx="3224124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ts val="2100"/>
              </a:lnSpc>
            </a:pPr>
            <a:r>
              <a:rPr lang="en-US" sz="1400" dirty="0"/>
              <a:t> |  </a:t>
            </a:r>
            <a:fld id="{0550FBC2-DF5A-254E-A826-0F9A50F3392C}" type="slidenum">
              <a:rPr lang="en-US" sz="1400" smtClean="0"/>
              <a:t>2</a:t>
            </a:fld>
            <a:endParaRPr lang="en-US" sz="1400" i="1" dirty="0"/>
          </a:p>
          <a:p>
            <a:pPr algn="r">
              <a:lnSpc>
                <a:spcPts val="2100"/>
              </a:lnSpc>
            </a:pPr>
            <a:r>
              <a:rPr lang="en-US" i="1" dirty="0"/>
              <a:t>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B1A1377-C6D5-2B4F-952F-1AEE9C63B1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43912" y="414178"/>
            <a:ext cx="9819289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2021-2022 Steps and Information on Obtaining </a:t>
            </a:r>
            <a:br>
              <a:rPr lang="en-US" dirty="0"/>
            </a:br>
            <a:r>
              <a:rPr lang="en-US" dirty="0"/>
              <a:t>CT Initial Teacher Certification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3E588ED9-D616-6147-9775-1A00F286B7CD}"/>
              </a:ext>
            </a:extLst>
          </p:cNvPr>
          <p:cNvSpPr/>
          <p:nvPr/>
        </p:nvSpPr>
        <p:spPr>
          <a:xfrm>
            <a:off x="7505526" y="1915064"/>
            <a:ext cx="4321289" cy="3802947"/>
          </a:xfrm>
          <a:prstGeom prst="roundRect">
            <a:avLst>
              <a:gd name="adj" fmla="val 10000"/>
            </a:avLst>
          </a:prstGeom>
          <a:blipFill>
            <a:blip r:embed="rId3"/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596C593-6062-4C62-9318-0619440CED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73439" y="3003107"/>
            <a:ext cx="4403737" cy="3302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1337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3825FEF-6C1A-EF48-A3B8-21F48191EC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3693" y="0"/>
            <a:ext cx="2140591" cy="68580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0F760CB7-47E3-4D8E-95C0-E1430304D515}"/>
              </a:ext>
            </a:extLst>
          </p:cNvPr>
          <p:cNvSpPr/>
          <p:nvPr/>
        </p:nvSpPr>
        <p:spPr>
          <a:xfrm>
            <a:off x="8704172" y="6369595"/>
            <a:ext cx="3224124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ts val="2100"/>
              </a:lnSpc>
            </a:pPr>
            <a:r>
              <a:rPr lang="en-US" sz="1400" dirty="0"/>
              <a:t> |  </a:t>
            </a:r>
            <a:fld id="{0550FBC2-DF5A-254E-A826-0F9A50F3392C}" type="slidenum">
              <a:rPr lang="en-US" sz="1400" smtClean="0"/>
              <a:t>3</a:t>
            </a:fld>
            <a:endParaRPr lang="en-US" sz="1400" i="1" dirty="0"/>
          </a:p>
          <a:p>
            <a:pPr algn="r">
              <a:lnSpc>
                <a:spcPts val="2100"/>
              </a:lnSpc>
            </a:pPr>
            <a:r>
              <a:rPr lang="en-US" i="1" dirty="0"/>
              <a:t>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B1A1377-C6D5-2B4F-952F-1AEE9C63B1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0434" y="0"/>
            <a:ext cx="9819289" cy="1111795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Initial Teacher Certification</a:t>
            </a:r>
          </a:p>
        </p:txBody>
      </p:sp>
      <p:pic>
        <p:nvPicPr>
          <p:cNvPr id="8" name="Picture 7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0EE7E151-70AA-4D1C-AF52-987EE8FC66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37" y="1571964"/>
            <a:ext cx="6480411" cy="4769395"/>
          </a:xfrm>
          <a:prstGeom prst="rect">
            <a:avLst/>
          </a:prstGeom>
        </p:spPr>
      </p:pic>
      <p:pic>
        <p:nvPicPr>
          <p:cNvPr id="11" name="Picture 10" descr="Table&#10;&#10;Description automatically generated">
            <a:extLst>
              <a:ext uri="{FF2B5EF4-FFF2-40B4-BE49-F238E27FC236}">
                <a16:creationId xmlns:a16="http://schemas.microsoft.com/office/drawing/2014/main" id="{30E05F25-AED2-40CE-96F3-BCF0AE713C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35486" y="1434646"/>
            <a:ext cx="5788477" cy="504403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B8DB23A-12BC-4AA3-A279-9C4D87945231}"/>
              </a:ext>
            </a:extLst>
          </p:cNvPr>
          <p:cNvSpPr txBox="1"/>
          <p:nvPr/>
        </p:nvSpPr>
        <p:spPr>
          <a:xfrm>
            <a:off x="6335486" y="1065314"/>
            <a:ext cx="21807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*Endorsement Codes</a:t>
            </a:r>
          </a:p>
        </p:txBody>
      </p:sp>
    </p:spTree>
    <p:extLst>
      <p:ext uri="{BB962C8B-B14F-4D97-AF65-F5344CB8AC3E}">
        <p14:creationId xmlns:p14="http://schemas.microsoft.com/office/powerpoint/2010/main" val="3920281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3825FEF-6C1A-EF48-A3B8-21F48191EC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140591" cy="6858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19CBD8ED-C022-624F-8A35-14C3AB68CE75}"/>
              </a:ext>
            </a:extLst>
          </p:cNvPr>
          <p:cNvSpPr/>
          <p:nvPr/>
        </p:nvSpPr>
        <p:spPr>
          <a:xfrm>
            <a:off x="2170434" y="6026899"/>
            <a:ext cx="10132066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600" dirty="0">
                <a:solidFill>
                  <a:schemeClr val="bg1"/>
                </a:solidFill>
              </a:rPr>
              <a:t>The First 6-Sided Extended Reality Lab in the Northeast!</a:t>
            </a:r>
            <a:endParaRPr lang="en-US" sz="2600" i="1" dirty="0">
              <a:solidFill>
                <a:schemeClr val="bg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F760CB7-47E3-4D8E-95C0-E1430304D515}"/>
              </a:ext>
            </a:extLst>
          </p:cNvPr>
          <p:cNvSpPr/>
          <p:nvPr/>
        </p:nvSpPr>
        <p:spPr>
          <a:xfrm>
            <a:off x="8704172" y="6369595"/>
            <a:ext cx="3224124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ts val="2100"/>
              </a:lnSpc>
            </a:pPr>
            <a:r>
              <a:rPr lang="en-US" sz="1400" dirty="0"/>
              <a:t> |  </a:t>
            </a:r>
            <a:fld id="{0550FBC2-DF5A-254E-A826-0F9A50F3392C}" type="slidenum">
              <a:rPr lang="en-US" sz="1400" smtClean="0"/>
              <a:t>4</a:t>
            </a:fld>
            <a:endParaRPr lang="en-US" sz="1400" i="1" dirty="0"/>
          </a:p>
          <a:p>
            <a:pPr algn="r">
              <a:lnSpc>
                <a:spcPts val="2100"/>
              </a:lnSpc>
            </a:pPr>
            <a:r>
              <a:rPr lang="en-US" i="1" dirty="0"/>
              <a:t>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B1A1377-C6D5-2B4F-952F-1AEE9C63B1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43912" y="90935"/>
            <a:ext cx="9819289" cy="1191295"/>
          </a:xfrm>
        </p:spPr>
        <p:txBody>
          <a:bodyPr>
            <a:normAutofit fontScale="90000"/>
          </a:bodyPr>
          <a:lstStyle/>
          <a:p>
            <a:pPr marL="9525" indent="-9525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I. Create a Connecticut Educator Certification System (CECS) Account* </a:t>
            </a:r>
          </a:p>
        </p:txBody>
      </p:sp>
      <p:pic>
        <p:nvPicPr>
          <p:cNvPr id="8" name="Content Placeholder 7">
            <a:hlinkClick r:id="rId3"/>
            <a:extLst>
              <a:ext uri="{FF2B5EF4-FFF2-40B4-BE49-F238E27FC236}">
                <a16:creationId xmlns:a16="http://schemas.microsoft.com/office/drawing/2014/main" id="{0E0E6A63-8E4E-E243-BF6C-F6AC712CC7F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/>
          <a:srcRect l="4100" r="19932"/>
          <a:stretch/>
        </p:blipFill>
        <p:spPr>
          <a:xfrm>
            <a:off x="6096000" y="1854905"/>
            <a:ext cx="5832295" cy="3655681"/>
          </a:xfrm>
        </p:spPr>
      </p:pic>
      <p:sp>
        <p:nvSpPr>
          <p:cNvPr id="10" name="Rounded Rectangular Callout 9">
            <a:extLst>
              <a:ext uri="{FF2B5EF4-FFF2-40B4-BE49-F238E27FC236}">
                <a16:creationId xmlns:a16="http://schemas.microsoft.com/office/drawing/2014/main" id="{89A08DE5-F956-FE4F-BCB5-37C6DAE8695B}"/>
              </a:ext>
            </a:extLst>
          </p:cNvPr>
          <p:cNvSpPr/>
          <p:nvPr/>
        </p:nvSpPr>
        <p:spPr>
          <a:xfrm>
            <a:off x="431998" y="1710342"/>
            <a:ext cx="2958616" cy="1860330"/>
          </a:xfrm>
          <a:prstGeom prst="wedgeRoundRectCallout">
            <a:avLst>
              <a:gd name="adj1" fmla="val 57998"/>
              <a:gd name="adj2" fmla="val 11801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C000"/>
                </a:solidFill>
              </a:rPr>
              <a:t>Make note of your EIN (Educator Identification Number) number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BA4B3FA-7FCB-40A6-B210-2CC380A7A7D3}"/>
              </a:ext>
            </a:extLst>
          </p:cNvPr>
          <p:cNvSpPr txBox="1"/>
          <p:nvPr/>
        </p:nvSpPr>
        <p:spPr>
          <a:xfrm>
            <a:off x="6314539" y="1347414"/>
            <a:ext cx="561375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 </a:t>
            </a:r>
            <a:r>
              <a:rPr lang="en-US" sz="2400" dirty="0">
                <a:solidFill>
                  <a:srgbClr val="C00000"/>
                </a:solidFill>
              </a:rPr>
              <a:t>*If you do not already have a CECS account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3E09A5E-F2B5-433E-BE64-554721A99BFD}"/>
              </a:ext>
            </a:extLst>
          </p:cNvPr>
          <p:cNvSpPr txBox="1"/>
          <p:nvPr/>
        </p:nvSpPr>
        <p:spPr>
          <a:xfrm>
            <a:off x="3670232" y="3320681"/>
            <a:ext cx="443690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•Go to www.ct.gov/sde/cert, select the red button (CECS) and follow the directions to create your account.</a:t>
            </a:r>
          </a:p>
          <a:p>
            <a:endParaRPr lang="en-US" dirty="0"/>
          </a:p>
          <a:p>
            <a:r>
              <a:rPr lang="en-US" dirty="0"/>
              <a:t>•Be sure to make note of your EIN (Educator Identification Number) number.</a:t>
            </a:r>
          </a:p>
          <a:p>
            <a:endParaRPr lang="en-US" dirty="0"/>
          </a:p>
          <a:p>
            <a:r>
              <a:rPr lang="en-US" dirty="0"/>
              <a:t>•You will receive an email with a confirmation of your account.  You will need to email a copy of your confirmation to SEPS_ProfProg@CCSU.edu</a:t>
            </a:r>
          </a:p>
        </p:txBody>
      </p:sp>
    </p:spTree>
    <p:extLst>
      <p:ext uri="{BB962C8B-B14F-4D97-AF65-F5344CB8AC3E}">
        <p14:creationId xmlns:p14="http://schemas.microsoft.com/office/powerpoint/2010/main" val="1381730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3825FEF-6C1A-EF48-A3B8-21F48191EC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140591" cy="68580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0F760CB7-47E3-4D8E-95C0-E1430304D515}"/>
              </a:ext>
            </a:extLst>
          </p:cNvPr>
          <p:cNvSpPr/>
          <p:nvPr/>
        </p:nvSpPr>
        <p:spPr>
          <a:xfrm>
            <a:off x="8704172" y="6369595"/>
            <a:ext cx="3224124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ts val="2100"/>
              </a:lnSpc>
            </a:pPr>
            <a:r>
              <a:rPr lang="en-US" sz="1400" dirty="0"/>
              <a:t> |  </a:t>
            </a:r>
            <a:fld id="{0550FBC2-DF5A-254E-A826-0F9A50F3392C}" type="slidenum">
              <a:rPr lang="en-US" sz="1400" smtClean="0"/>
              <a:t>5</a:t>
            </a:fld>
            <a:endParaRPr lang="en-US" sz="1400" i="1" dirty="0"/>
          </a:p>
          <a:p>
            <a:pPr algn="r">
              <a:lnSpc>
                <a:spcPts val="2100"/>
              </a:lnSpc>
            </a:pPr>
            <a:r>
              <a:rPr lang="en-US" i="1" dirty="0"/>
              <a:t>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B1A1377-C6D5-2B4F-952F-1AEE9C63B1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0434" y="76022"/>
            <a:ext cx="9932276" cy="1606605"/>
          </a:xfrm>
        </p:spPr>
        <p:txBody>
          <a:bodyPr>
            <a:normAutofit/>
          </a:bodyPr>
          <a:lstStyle/>
          <a:p>
            <a:r>
              <a:rPr lang="en-US" dirty="0"/>
              <a:t>II. Submit an On-Line Application for Certification through CECS*</a:t>
            </a:r>
            <a:br>
              <a:rPr lang="en-US" dirty="0"/>
            </a:br>
            <a:r>
              <a:rPr lang="en-US" sz="2000" b="1" dirty="0">
                <a:solidFill>
                  <a:srgbClr val="C00000"/>
                </a:solidFill>
              </a:rPr>
              <a:t>*</a:t>
            </a:r>
            <a:r>
              <a:rPr lang="en-US" sz="2000" b="1" u="sng" dirty="0">
                <a:solidFill>
                  <a:srgbClr val="C00000"/>
                </a:solidFill>
              </a:rPr>
              <a:t>Do NOT apply to the SDE for certification until your Fall or Winter semester grades are posted</a:t>
            </a:r>
            <a:endParaRPr lang="en-US" sz="2000" b="1" dirty="0">
              <a:solidFill>
                <a:srgbClr val="C00000"/>
              </a:solidFill>
            </a:endParaRPr>
          </a:p>
        </p:txBody>
      </p:sp>
      <p:pic>
        <p:nvPicPr>
          <p:cNvPr id="8" name="Content Placeholder 7">
            <a:hlinkClick r:id="rId3"/>
            <a:extLst>
              <a:ext uri="{FF2B5EF4-FFF2-40B4-BE49-F238E27FC236}">
                <a16:creationId xmlns:a16="http://schemas.microsoft.com/office/drawing/2014/main" id="{0E0E6A63-8E4E-E243-BF6C-F6AC712CC7F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4"/>
          <a:stretch/>
        </p:blipFill>
        <p:spPr>
          <a:xfrm>
            <a:off x="2510358" y="1798043"/>
            <a:ext cx="3301862" cy="4454190"/>
          </a:xfrm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BD41BFF-B3FE-8041-BE71-963482D1FE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756096" cy="4543970"/>
          </a:xfrm>
        </p:spPr>
        <p:txBody>
          <a:bodyPr>
            <a:normAutofit fontScale="77500" lnSpcReduction="20000"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en-US" dirty="0"/>
              <a:t>Once you have established your CECS account you may now apply for your certification</a:t>
            </a:r>
          </a:p>
          <a:p>
            <a:pPr lvl="1"/>
            <a:r>
              <a:rPr lang="en-US" dirty="0"/>
              <a:t>Log into your CECS account</a:t>
            </a:r>
          </a:p>
          <a:p>
            <a:pPr lvl="1"/>
            <a:r>
              <a:rPr lang="en-US" dirty="0"/>
              <a:t>Select Apply On-Line</a:t>
            </a:r>
          </a:p>
          <a:p>
            <a:pPr lvl="1"/>
            <a:r>
              <a:rPr lang="en-US" dirty="0"/>
              <a:t>Complete the Application</a:t>
            </a:r>
          </a:p>
          <a:p>
            <a:pPr marL="0" indent="0">
              <a:buNone/>
            </a:pPr>
            <a:r>
              <a:rPr lang="en-US" sz="800" dirty="0"/>
              <a:t> </a:t>
            </a:r>
            <a:endParaRPr lang="en-US" sz="4400" dirty="0"/>
          </a:p>
          <a:p>
            <a:pPr marL="514350" lvl="0" indent="-514350">
              <a:buFont typeface="+mj-lt"/>
              <a:buAutoNum type="arabicPeriod" startAt="2"/>
            </a:pPr>
            <a:r>
              <a:rPr lang="en-US" dirty="0"/>
              <a:t>You will be charged a $50.00 application fee. When your application has been reviewed and the CCSU recommendation has been confirmed, you will be notified to pay the remaining fees. (Balance of $150.00) </a:t>
            </a:r>
          </a:p>
          <a:p>
            <a:pPr marL="514350" lvl="0" indent="-514350">
              <a:buFont typeface="+mj-lt"/>
              <a:buAutoNum type="arabicPeriod" startAt="2"/>
            </a:pPr>
            <a:endParaRPr lang="en-US" dirty="0"/>
          </a:p>
          <a:p>
            <a:pPr marL="514350" lvl="0" indent="-514350">
              <a:buFont typeface="+mj-lt"/>
              <a:buAutoNum type="arabicPeriod" startAt="2"/>
            </a:pPr>
            <a:r>
              <a:rPr lang="en-US" dirty="0"/>
              <a:t>Your certificate will be posted to your CECS account once approved. </a:t>
            </a:r>
          </a:p>
        </p:txBody>
      </p:sp>
    </p:spTree>
    <p:extLst>
      <p:ext uri="{BB962C8B-B14F-4D97-AF65-F5344CB8AC3E}">
        <p14:creationId xmlns:p14="http://schemas.microsoft.com/office/powerpoint/2010/main" val="4196819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3825FEF-6C1A-EF48-A3B8-21F48191EC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140591" cy="6858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19CBD8ED-C022-624F-8A35-14C3AB68CE75}"/>
              </a:ext>
            </a:extLst>
          </p:cNvPr>
          <p:cNvSpPr/>
          <p:nvPr/>
        </p:nvSpPr>
        <p:spPr>
          <a:xfrm>
            <a:off x="2170434" y="6026899"/>
            <a:ext cx="10132066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600" dirty="0">
                <a:solidFill>
                  <a:schemeClr val="bg1"/>
                </a:solidFill>
              </a:rPr>
              <a:t>The First 6-Sided Extended Reality Lab in the Northeast!</a:t>
            </a:r>
            <a:endParaRPr lang="en-US" sz="2600" i="1" dirty="0">
              <a:solidFill>
                <a:schemeClr val="bg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F760CB7-47E3-4D8E-95C0-E1430304D515}"/>
              </a:ext>
            </a:extLst>
          </p:cNvPr>
          <p:cNvSpPr/>
          <p:nvPr/>
        </p:nvSpPr>
        <p:spPr>
          <a:xfrm>
            <a:off x="8704172" y="6369595"/>
            <a:ext cx="3224124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ts val="2100"/>
              </a:lnSpc>
            </a:pPr>
            <a:r>
              <a:rPr lang="en-US" sz="1400" dirty="0"/>
              <a:t> |  </a:t>
            </a:r>
            <a:fld id="{0550FBC2-DF5A-254E-A826-0F9A50F3392C}" type="slidenum">
              <a:rPr lang="en-US" sz="1400" smtClean="0"/>
              <a:t>6</a:t>
            </a:fld>
            <a:endParaRPr lang="en-US" sz="1400" i="1" dirty="0"/>
          </a:p>
          <a:p>
            <a:pPr algn="r">
              <a:lnSpc>
                <a:spcPts val="2100"/>
              </a:lnSpc>
            </a:pPr>
            <a:r>
              <a:rPr lang="en-US" i="1" dirty="0"/>
              <a:t>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B1A1377-C6D5-2B4F-952F-1AEE9C63B1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0434" y="0"/>
            <a:ext cx="9819289" cy="1325563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III. Submit information required by CCSU for Certification Recommendation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27FAF29-6D38-477B-8585-502744F1D7F4}"/>
              </a:ext>
            </a:extLst>
          </p:cNvPr>
          <p:cNvSpPr txBox="1"/>
          <p:nvPr/>
        </p:nvSpPr>
        <p:spPr>
          <a:xfrm>
            <a:off x="2392135" y="1977567"/>
            <a:ext cx="913583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•Forward the confirmation email of your account to </a:t>
            </a:r>
            <a:r>
              <a:rPr lang="en-US" sz="2400" dirty="0">
                <a:hlinkClick r:id="rId3"/>
              </a:rPr>
              <a:t>SEPS_ProfProg@CCSU.edu</a:t>
            </a:r>
            <a:r>
              <a:rPr lang="en-US" sz="2400" dirty="0"/>
              <a:t>. We are unable to process your recommendation without this confirmation. </a:t>
            </a:r>
          </a:p>
          <a:p>
            <a:endParaRPr lang="en-US" sz="2400" dirty="0"/>
          </a:p>
          <a:p>
            <a:r>
              <a:rPr lang="en-US" sz="2400" dirty="0"/>
              <a:t>•Complete the required information electronically through this online form – </a:t>
            </a:r>
            <a:r>
              <a:rPr lang="en-US" sz="2400" dirty="0">
                <a:hlinkClick r:id="rId4"/>
              </a:rPr>
              <a:t>https://bit.ly/3wGbwVW</a:t>
            </a:r>
            <a:endParaRPr lang="en-US" sz="2400" dirty="0"/>
          </a:p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550788F-9A00-4125-A2DA-18A0AF44269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6227" r="715" b="26918"/>
          <a:stretch/>
        </p:blipFill>
        <p:spPr>
          <a:xfrm>
            <a:off x="5029642" y="4339209"/>
            <a:ext cx="4545679" cy="2030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6523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3825FEF-6C1A-EF48-A3B8-21F48191EC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761" y="0"/>
            <a:ext cx="2140591" cy="6858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19CBD8ED-C022-624F-8A35-14C3AB68CE75}"/>
              </a:ext>
            </a:extLst>
          </p:cNvPr>
          <p:cNvSpPr/>
          <p:nvPr/>
        </p:nvSpPr>
        <p:spPr>
          <a:xfrm>
            <a:off x="2170434" y="6026899"/>
            <a:ext cx="10132066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600" dirty="0">
                <a:solidFill>
                  <a:schemeClr val="bg1"/>
                </a:solidFill>
              </a:rPr>
              <a:t>The First 6-Sided Extended Reality Lab in the Northeast!</a:t>
            </a:r>
            <a:endParaRPr lang="en-US" sz="2600" i="1" dirty="0">
              <a:solidFill>
                <a:schemeClr val="bg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F760CB7-47E3-4D8E-95C0-E1430304D515}"/>
              </a:ext>
            </a:extLst>
          </p:cNvPr>
          <p:cNvSpPr/>
          <p:nvPr/>
        </p:nvSpPr>
        <p:spPr>
          <a:xfrm>
            <a:off x="8704172" y="6369595"/>
            <a:ext cx="3224124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ts val="2100"/>
              </a:lnSpc>
            </a:pPr>
            <a:r>
              <a:rPr lang="en-US" sz="1400" dirty="0"/>
              <a:t> |  </a:t>
            </a:r>
            <a:fld id="{0550FBC2-DF5A-254E-A826-0F9A50F3392C}" type="slidenum">
              <a:rPr lang="en-US" sz="1400" smtClean="0"/>
              <a:t>7</a:t>
            </a:fld>
            <a:endParaRPr lang="en-US" sz="1400" i="1" dirty="0"/>
          </a:p>
          <a:p>
            <a:pPr algn="r">
              <a:lnSpc>
                <a:spcPts val="2100"/>
              </a:lnSpc>
            </a:pPr>
            <a:r>
              <a:rPr lang="en-US" i="1" dirty="0"/>
              <a:t>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B1A1377-C6D5-2B4F-952F-1AEE9C63B1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9227" y="73479"/>
            <a:ext cx="9700437" cy="1012371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III. Required Information to be Submitted to CCSU for Certification Recommendation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AF429DD-7570-4CDB-931C-80FB44302B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9585" y="1180939"/>
            <a:ext cx="4057716" cy="5539628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F90AAAA-4F9C-4EF3-B500-4623F3752A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4831" y="1180938"/>
            <a:ext cx="4330357" cy="553962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0DEF0C9-F17B-4152-97F9-158C5A6F50D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686" t="21699" r="3273" b="29137"/>
          <a:stretch/>
        </p:blipFill>
        <p:spPr>
          <a:xfrm rot="20607739">
            <a:off x="77639" y="586598"/>
            <a:ext cx="1958195" cy="494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9499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3825FEF-6C1A-EF48-A3B8-21F48191EC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3693" y="0"/>
            <a:ext cx="2140591" cy="6858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19CBD8ED-C022-624F-8A35-14C3AB68CE75}"/>
              </a:ext>
            </a:extLst>
          </p:cNvPr>
          <p:cNvSpPr/>
          <p:nvPr/>
        </p:nvSpPr>
        <p:spPr>
          <a:xfrm>
            <a:off x="2170434" y="6026899"/>
            <a:ext cx="10132066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600" dirty="0">
                <a:solidFill>
                  <a:schemeClr val="bg1"/>
                </a:solidFill>
              </a:rPr>
              <a:t>The First 6-Sided Extended Reality Lab in the Northeast!</a:t>
            </a:r>
            <a:endParaRPr lang="en-US" sz="2600" i="1" dirty="0">
              <a:solidFill>
                <a:schemeClr val="bg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F760CB7-47E3-4D8E-95C0-E1430304D515}"/>
              </a:ext>
            </a:extLst>
          </p:cNvPr>
          <p:cNvSpPr/>
          <p:nvPr/>
        </p:nvSpPr>
        <p:spPr>
          <a:xfrm>
            <a:off x="8704172" y="6369595"/>
            <a:ext cx="3224124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ts val="2100"/>
              </a:lnSpc>
            </a:pPr>
            <a:r>
              <a:rPr lang="en-US" sz="1400" dirty="0"/>
              <a:t> |  </a:t>
            </a:r>
            <a:fld id="{0550FBC2-DF5A-254E-A826-0F9A50F3392C}" type="slidenum">
              <a:rPr lang="en-US" sz="1400" smtClean="0"/>
              <a:t>8</a:t>
            </a:fld>
            <a:endParaRPr lang="en-US" sz="1400" i="1" dirty="0"/>
          </a:p>
          <a:p>
            <a:pPr algn="r">
              <a:lnSpc>
                <a:spcPts val="2100"/>
              </a:lnSpc>
            </a:pPr>
            <a:r>
              <a:rPr lang="en-US" i="1" dirty="0"/>
              <a:t>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B1A1377-C6D5-2B4F-952F-1AEE9C63B1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0434" y="212019"/>
            <a:ext cx="9819289" cy="1086194"/>
          </a:xfrm>
        </p:spPr>
        <p:txBody>
          <a:bodyPr/>
          <a:lstStyle/>
          <a:p>
            <a:r>
              <a:rPr lang="en-US" dirty="0"/>
              <a:t>IV. Complete </a:t>
            </a:r>
            <a:r>
              <a:rPr lang="en-US" dirty="0" err="1"/>
              <a:t>EdTPA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B31CE9-E3AE-E748-A8BC-83F736CD27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91254" y="1629034"/>
            <a:ext cx="8988972" cy="3720219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All BSED, Post-Bac, MAT, and MS Special Education Teacher Candidates must have a nationally scored </a:t>
            </a:r>
            <a:r>
              <a:rPr lang="en-US" dirty="0" err="1"/>
              <a:t>edTPA</a:t>
            </a:r>
            <a:r>
              <a:rPr lang="en-US" dirty="0"/>
              <a:t> assessment in order to qualify for certification. 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endParaRPr lang="en-US" dirty="0"/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Contact Dr. Carol Ciotto if you have questions at </a:t>
            </a:r>
            <a:r>
              <a:rPr lang="en-US" u="sng" dirty="0">
                <a:hlinkClick r:id="rId3"/>
              </a:rPr>
              <a:t>ciottocaj@ccsu.edu</a:t>
            </a:r>
            <a:r>
              <a:rPr lang="en-US" dirty="0"/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DAA7532-55A7-411D-A8E6-73A2994CB1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894" y="264828"/>
            <a:ext cx="1270267" cy="127026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1907B2F-EDB3-48C1-9C4E-CDD5035BF34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04841" y="4381470"/>
            <a:ext cx="3798661" cy="2137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7097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3825FEF-6C1A-EF48-A3B8-21F48191EC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3693" y="0"/>
            <a:ext cx="2140591" cy="6858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19CBD8ED-C022-624F-8A35-14C3AB68CE75}"/>
              </a:ext>
            </a:extLst>
          </p:cNvPr>
          <p:cNvSpPr/>
          <p:nvPr/>
        </p:nvSpPr>
        <p:spPr>
          <a:xfrm>
            <a:off x="2170434" y="6026899"/>
            <a:ext cx="10132066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600" dirty="0">
                <a:solidFill>
                  <a:schemeClr val="bg1"/>
                </a:solidFill>
              </a:rPr>
              <a:t>The First 6-Sided Extended Reality Lab in the Northeast!</a:t>
            </a:r>
            <a:endParaRPr lang="en-US" sz="2600" i="1" dirty="0">
              <a:solidFill>
                <a:schemeClr val="bg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F760CB7-47E3-4D8E-95C0-E1430304D515}"/>
              </a:ext>
            </a:extLst>
          </p:cNvPr>
          <p:cNvSpPr/>
          <p:nvPr/>
        </p:nvSpPr>
        <p:spPr>
          <a:xfrm>
            <a:off x="8704172" y="6369595"/>
            <a:ext cx="3224124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ts val="2100"/>
              </a:lnSpc>
            </a:pPr>
            <a:r>
              <a:rPr lang="en-US" sz="1400" dirty="0"/>
              <a:t> |  </a:t>
            </a:r>
            <a:fld id="{0550FBC2-DF5A-254E-A826-0F9A50F3392C}" type="slidenum">
              <a:rPr lang="en-US" sz="1400" smtClean="0"/>
              <a:t>9</a:t>
            </a:fld>
            <a:endParaRPr lang="en-US" sz="1400" i="1" dirty="0"/>
          </a:p>
          <a:p>
            <a:pPr algn="r">
              <a:lnSpc>
                <a:spcPts val="2100"/>
              </a:lnSpc>
            </a:pPr>
            <a:r>
              <a:rPr lang="en-US" i="1" dirty="0"/>
              <a:t>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B1A1377-C6D5-2B4F-952F-1AEE9C63B1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0434" y="187525"/>
            <a:ext cx="9819289" cy="1325563"/>
          </a:xfrm>
        </p:spPr>
        <p:txBody>
          <a:bodyPr/>
          <a:lstStyle/>
          <a:p>
            <a:r>
              <a:rPr lang="en-US" dirty="0"/>
              <a:t>V. Pass All Assessment(s) Required for Educator Certification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B31CE9-E3AE-E748-A8BC-83F736CD27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91253" y="1627293"/>
            <a:ext cx="9637043" cy="4777654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dirty="0"/>
              <a:t>Candidates must have all tests passed before a certification recommendation will be made. 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dirty="0"/>
              <a:t>•To review here are the assessments required to obtain prior to applying for certification -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dirty="0"/>
              <a:t>Basic Skills Test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dirty="0"/>
              <a:t>Praxis II – Content Knowledge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dirty="0"/>
              <a:t>Foundations of Reading (Elementary, Comprehensive Special Education)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dirty="0"/>
              <a:t>Reading Specialist Test (Remedial Reading/ Reading and Language Arts Consultant)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dirty="0"/>
              <a:t>ACTFIL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dirty="0"/>
              <a:t>Connecticut Administrator Test (CAT) - Those seeking administrator certification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25D891E-C428-45D7-A8E5-80843CA397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402" y="3217714"/>
            <a:ext cx="1676400" cy="16764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78EAAF8-113F-40B2-9324-66C57EF8D8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388" y="227256"/>
            <a:ext cx="1964428" cy="102657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7852B83-DB10-45C5-82E0-721FFB0B234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005" y="1627293"/>
            <a:ext cx="1876904" cy="132556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7BB8782-CA88-4E4B-AFBB-DD093DEBAF6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0527" y="5323952"/>
            <a:ext cx="1714275" cy="93332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918755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6019E1A7D0BAD47BCF175B71D304E54" ma:contentTypeVersion="12" ma:contentTypeDescription="Create a new document." ma:contentTypeScope="" ma:versionID="8b2fb31bd99ed1d25f703a55dc8bbf3d">
  <xsd:schema xmlns:xsd="http://www.w3.org/2001/XMLSchema" xmlns:xs="http://www.w3.org/2001/XMLSchema" xmlns:p="http://schemas.microsoft.com/office/2006/metadata/properties" xmlns:ns1="http://schemas.microsoft.com/sharepoint/v3" xmlns:ns2="5eea1d7f-91c0-40fc-b6c1-c39e8882c633" targetNamespace="http://schemas.microsoft.com/office/2006/metadata/properties" ma:root="true" ma:fieldsID="caf74e7b63ab640ee9a38a59ec2769ae" ns1:_="" ns2:_="">
    <xsd:import namespace="http://schemas.microsoft.com/sharepoint/v3"/>
    <xsd:import namespace="5eea1d7f-91c0-40fc-b6c1-c39e8882c63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1:_ip_UnifiedCompliancePolicyProperties" minOccurs="0"/>
                <xsd:element ref="ns1:_ip_UnifiedCompliancePolicyUIAction" minOccurs="0"/>
                <xsd:element ref="ns2:MediaServiceAutoKeyPoints" minOccurs="0"/>
                <xsd:element ref="ns2:MediaServiceKeyPoints" minOccurs="0"/>
                <xsd:element ref="ns2:MediaServiceOCR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4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5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eea1d7f-91c0-40fc-b6c1-c39e8882c63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3EEE623-9F4B-4D4D-B1C2-2B67F0527D8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61B697C-335C-4DE5-B531-FC5173D060D9}">
  <ds:schemaRefs>
    <ds:schemaRef ds:uri="http://purl.org/dc/dcmitype/"/>
    <ds:schemaRef ds:uri="http://schemas.microsoft.com/office/2006/documentManagement/types"/>
    <ds:schemaRef ds:uri="http://purl.org/dc/terms/"/>
    <ds:schemaRef ds:uri="http://schemas.microsoft.com/office/2006/metadata/properties"/>
    <ds:schemaRef ds:uri="http://purl.org/dc/elements/1.1/"/>
    <ds:schemaRef ds:uri="5eea1d7f-91c0-40fc-b6c1-c39e8882c633"/>
    <ds:schemaRef ds:uri="http://www.w3.org/XML/1998/namespace"/>
    <ds:schemaRef ds:uri="http://schemas.microsoft.com/sharepoint/v3"/>
    <ds:schemaRef ds:uri="http://schemas.microsoft.com/office/infopath/2007/PartnerControls"/>
    <ds:schemaRef ds:uri="http://schemas.openxmlformats.org/package/2006/metadata/core-properties"/>
  </ds:schemaRefs>
</ds:datastoreItem>
</file>

<file path=customXml/itemProps3.xml><?xml version="1.0" encoding="utf-8"?>
<ds:datastoreItem xmlns:ds="http://schemas.openxmlformats.org/officeDocument/2006/customXml" ds:itemID="{0AB9F23D-D21E-406D-A96E-FA173108E48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5eea1d7f-91c0-40fc-b6c1-c39e8882c63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4210</TotalTime>
  <Words>962</Words>
  <Application>Microsoft Office PowerPoint</Application>
  <PresentationFormat>Widescreen</PresentationFormat>
  <Paragraphs>117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Courier New</vt:lpstr>
      <vt:lpstr>Office Theme</vt:lpstr>
      <vt:lpstr>Information Session for  Initial Teacher Certification</vt:lpstr>
      <vt:lpstr>2021-2022 Steps and Information on Obtaining  CT Initial Teacher Certification</vt:lpstr>
      <vt:lpstr>Initial Teacher Certification</vt:lpstr>
      <vt:lpstr>I. Create a Connecticut Educator Certification System (CECS) Account* </vt:lpstr>
      <vt:lpstr>II. Submit an On-Line Application for Certification through CECS* *Do NOT apply to the SDE for certification until your Fall or Winter semester grades are posted</vt:lpstr>
      <vt:lpstr>III. Submit information required by CCSU for Certification Recommendation</vt:lpstr>
      <vt:lpstr>III. Required Information to be Submitted to CCSU for Certification Recommendation</vt:lpstr>
      <vt:lpstr>IV. Complete EdTPA</vt:lpstr>
      <vt:lpstr>V. Pass All Assessment(s) Required for Educator Certification</vt:lpstr>
      <vt:lpstr>VI. Submit Transcripts to SDE</vt:lpstr>
      <vt:lpstr>VII. Complete and submit the ED 170A Form </vt:lpstr>
      <vt:lpstr>VII. ED 170A Form </vt:lpstr>
      <vt:lpstr>VIII. SDE Issues Certificate</vt:lpstr>
      <vt:lpstr>Additional Information</vt:lpstr>
      <vt:lpstr>CT Teacher Certification Timeline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Jill Adams</dc:creator>
  <cp:lastModifiedBy>Ciotto, Carol M. (School of Ed &amp; Professional Studies)</cp:lastModifiedBy>
  <cp:revision>237</cp:revision>
  <cp:lastPrinted>2020-09-11T14:57:42Z</cp:lastPrinted>
  <dcterms:created xsi:type="dcterms:W3CDTF">2020-09-10T02:36:11Z</dcterms:created>
  <dcterms:modified xsi:type="dcterms:W3CDTF">2021-12-08T17:14:33Z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0x01010046019E1A7D0BAD47BCF175B71D304E54</vt:lpwstr>
  </property>
</Properties>
</file>