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45"/>
  </p:notesMasterIdLst>
  <p:sldIdLst>
    <p:sldId id="256" r:id="rId3"/>
    <p:sldId id="304" r:id="rId4"/>
    <p:sldId id="303" r:id="rId5"/>
    <p:sldId id="306" r:id="rId6"/>
    <p:sldId id="307" r:id="rId7"/>
    <p:sldId id="291" r:id="rId8"/>
    <p:sldId id="293" r:id="rId9"/>
    <p:sldId id="299" r:id="rId10"/>
    <p:sldId id="308" r:id="rId11"/>
    <p:sldId id="292" r:id="rId12"/>
    <p:sldId id="309" r:id="rId13"/>
    <p:sldId id="294" r:id="rId14"/>
    <p:sldId id="311" r:id="rId15"/>
    <p:sldId id="316" r:id="rId16"/>
    <p:sldId id="296" r:id="rId17"/>
    <p:sldId id="317" r:id="rId18"/>
    <p:sldId id="263" r:id="rId19"/>
    <p:sldId id="276" r:id="rId20"/>
    <p:sldId id="278" r:id="rId21"/>
    <p:sldId id="280" r:id="rId22"/>
    <p:sldId id="298" r:id="rId23"/>
    <p:sldId id="297" r:id="rId24"/>
    <p:sldId id="275" r:id="rId25"/>
    <p:sldId id="282" r:id="rId26"/>
    <p:sldId id="284" r:id="rId27"/>
    <p:sldId id="286" r:id="rId28"/>
    <p:sldId id="287" r:id="rId29"/>
    <p:sldId id="288" r:id="rId30"/>
    <p:sldId id="300" r:id="rId31"/>
    <p:sldId id="318" r:id="rId32"/>
    <p:sldId id="315" r:id="rId33"/>
    <p:sldId id="273" r:id="rId34"/>
    <p:sldId id="267" r:id="rId35"/>
    <p:sldId id="320" r:id="rId36"/>
    <p:sldId id="319" r:id="rId37"/>
    <p:sldId id="312" r:id="rId38"/>
    <p:sldId id="313" r:id="rId39"/>
    <p:sldId id="314" r:id="rId40"/>
    <p:sldId id="265" r:id="rId41"/>
    <p:sldId id="266" r:id="rId42"/>
    <p:sldId id="321" r:id="rId43"/>
    <p:sldId id="272" r:id="rId4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0000"/>
    <a:srgbClr val="CC3300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381906-BC46-A145-B0DB-B8747D6BF3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48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910C2877-D301-2343-A918-855783F62231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BFFCB4D1-9123-5748-AA73-5C6E498ED8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ACCBA1-090E-4C42-B0AC-3AE0043ECADA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2ED964-DBC3-3644-9EF1-DCDBEDC29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2C1A73-9D00-C941-A6FE-79AC637C54D4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A91CF4-6FC9-9C4E-BDBA-BB685A92DF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E622E633-A10B-3B47-B24F-8BE70A3B199A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fld id="{F44F8B79-A5F9-504E-BE08-4B2EF4D7A9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5474F4-94E0-3246-AEAB-31F15999D3AC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C8874C-E9F6-E545-A8CD-AB64A300A2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8491EE-AF03-6345-9CC9-C62475A5DD1F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67D72B-8B1D-304B-9826-69B51958E2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EEF28C-5EB6-D44C-A2A9-8B74BE9AA897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D007A8-43D9-BE4F-B7CA-6BF968FE1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431EF-0EA9-7D4B-9030-8EFCC27F63E5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B707C0-6D59-124D-B47C-7E76A838F4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D3B4972-F728-3B4C-B70C-E813BF80FBAA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993C72-3ECF-5F45-929C-C5F8B8A0E2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9E07C9-8F34-0E4E-8E82-715BCE9A7420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D1F425C-BBC2-444A-9B5D-5E8397A75B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EF8B55-BF38-3B4F-BCFE-07BE282EA78A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64460C-C696-BE42-9EFA-421F67D607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BB2834-12D8-D443-B1E6-18D418D748F4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A0CD75-BCE9-2240-AB70-321EBB2CD1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4F2B33-9A16-A446-8D0A-9AFE33DB8C56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BBBED8-6037-6B48-8959-EC41D62972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89A3291-525B-2A49-A285-1D79E76334E5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EC2C4F-F587-9449-9F42-52E04A731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3D89A44-6377-3549-980C-B0FC97A8D871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3A32CF-DAC2-6542-A04C-29541732C1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0EA9FB-E0DF-E74D-943B-5C7B4092DB0E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1E0480E-F29F-DE46-960D-0B9614C572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4EC00A-744A-7F40-8078-981E3349D012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0C6B1D-8D05-754E-A215-7064B3580D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088B89-B37A-AB49-9183-888882675C85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70AE65-63DE-B44D-86B4-AF1D92DF7C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36E3CD-1C0B-4D49-884C-5BC2CC99D66E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9D1073-44A2-8642-A354-8F9445E56C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3ECF88-0ED2-9B4D-844E-C1E184871470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F32EA4-F002-EC46-87B3-6154748315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C92DB9-7EB5-714C-9FA8-6AE82BB2FF35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FB179FC-2E10-0646-815B-5437DE14AD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3799092-5BB2-9D4A-A714-2E215FC23D4D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EFD0AA-FAE1-134D-BBA1-F6F6081C38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0D0099F-FA1F-5B41-BE82-E77739A69C39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07BABFC-2503-A84B-B06A-5148A63C05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>
    <p:random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B75A075C-CC97-1E40-9922-8BECCF0E2487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2006 www.brainybetty.com; All Rights Reserved.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E1286BB-FD9C-D545-B967-AB776BE3E81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kos.com/storyonly/2008/1/9/02640/0399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thumb/6/61/Aipaclogo.svg/250px-Aipaclogo.svg.pn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HViDWQodn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iwpJPWbveo&amp;feature=related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be.com/watch?v=sYQVDik69Nw&amp;feature=related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hyperlink" Target="http://www.israeljewishartauctions.com/images/small/05062007104010.jpg" TargetMode="External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file:///\\files\~mealymar\My%20Videos\Stop%20the%20Hate.wmv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file:///\\files\~mealymar\My%20Videos\Buried%20Hate%20-%20Imagine.wmv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6477000" cy="1143000"/>
          </a:xfrm>
        </p:spPr>
        <p:txBody>
          <a:bodyPr/>
          <a:lstStyle/>
          <a:p>
            <a:pPr algn="r"/>
            <a:r>
              <a:rPr lang="en-US" sz="2800"/>
              <a:t>Sponsored by the Faculty Senate Diversity Committee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7239000" cy="3657600"/>
          </a:xfrm>
        </p:spPr>
        <p:txBody>
          <a:bodyPr/>
          <a:lstStyle/>
          <a:p>
            <a:r>
              <a:rPr lang="en-US" sz="4800" b="1" i="1">
                <a:solidFill>
                  <a:schemeClr val="tx1"/>
                </a:solidFill>
              </a:rPr>
              <a:t>Diversity in Our Lives:  </a:t>
            </a:r>
          </a:p>
          <a:p>
            <a:r>
              <a:rPr lang="en-US" sz="4800" b="1" i="1">
                <a:solidFill>
                  <a:schemeClr val="tx1"/>
                </a:solidFill>
              </a:rPr>
              <a:t>An Introduction</a:t>
            </a:r>
          </a:p>
          <a:p>
            <a:endParaRPr lang="en-US" sz="1800" b="1" i="1">
              <a:solidFill>
                <a:schemeClr val="tx1"/>
              </a:solidFill>
            </a:endParaRPr>
          </a:p>
          <a:p>
            <a:pPr algn="l"/>
            <a:r>
              <a:rPr lang="en-US" sz="1800" b="1" i="1">
                <a:solidFill>
                  <a:srgbClr val="800000"/>
                </a:solidFill>
              </a:rPr>
              <a:t>By Dr. Marisa Mealy</a:t>
            </a:r>
          </a:p>
        </p:txBody>
      </p:sp>
      <p:pic>
        <p:nvPicPr>
          <p:cNvPr id="2055" name="Picture 7" descr="diversity-is-imp-small"/>
          <p:cNvPicPr>
            <a:picLocks noChangeAspect="1" noChangeArrowheads="1"/>
          </p:cNvPicPr>
          <p:nvPr/>
        </p:nvPicPr>
        <p:blipFill>
          <a:blip r:embed="rId2"/>
          <a:srcRect t="21750" b="40514"/>
          <a:stretch>
            <a:fillRect/>
          </a:stretch>
        </p:blipFill>
        <p:spPr bwMode="auto">
          <a:xfrm>
            <a:off x="6553200" y="5765800"/>
            <a:ext cx="25908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The Bradley Effect???</a:t>
            </a:r>
            <a:endParaRPr lang="en-US" sz="2400" b="1" i="1" u="sng">
              <a:solidFill>
                <a:srgbClr val="800000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600200"/>
            <a:ext cx="9296400" cy="6400800"/>
          </a:xfrm>
        </p:spPr>
        <p:txBody>
          <a:bodyPr/>
          <a:lstStyle/>
          <a:p>
            <a:pPr algn="l">
              <a:lnSpc>
                <a:spcPct val="90000"/>
              </a:lnSpc>
              <a:buFontTx/>
              <a:buChar char="•"/>
            </a:pPr>
            <a:r>
              <a:rPr lang="en-US" sz="2400">
                <a:solidFill>
                  <a:schemeClr val="tx1"/>
                </a:solidFill>
              </a:rPr>
              <a:t>When very high numbers of white voters tell pollsters in advance of an election that they are either genuinely undecided, or likely to vote for the non-white candidate, but then exhibit a different behavior when actually casting their ballots.  </a:t>
            </a:r>
          </a:p>
          <a:p>
            <a:pPr marL="457200" lvl="1" indent="0">
              <a:lnSpc>
                <a:spcPct val="90000"/>
              </a:lnSpc>
            </a:pPr>
            <a:r>
              <a:rPr lang="en-US" sz="2400">
                <a:solidFill>
                  <a:schemeClr val="tx1"/>
                </a:solidFill>
              </a:rPr>
              <a:t>Is this because voters say they are going to vote for the non-white individual, but when push came to shove, change their minds?</a:t>
            </a:r>
          </a:p>
          <a:p>
            <a:pPr marL="457200" lvl="1" indent="0">
              <a:lnSpc>
                <a:spcPct val="90000"/>
              </a:lnSpc>
            </a:pPr>
            <a:endParaRPr lang="en-US" sz="240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1982 – Tom Bradley – California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1983 – Harold Washington – Chicago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1989 – David Dinkins – New York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1989 - Doug Wilder in Virginia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1990 - Harvey Gantt in North Carolina</a:t>
            </a:r>
          </a:p>
          <a:p>
            <a:pPr algn="l">
              <a:lnSpc>
                <a:spcPct val="90000"/>
              </a:lnSpc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2008 - Barack Obama in New Hampshire</a:t>
            </a:r>
          </a:p>
          <a:p>
            <a:pPr algn="l">
              <a:lnSpc>
                <a:spcPct val="90000"/>
              </a:lnSpc>
              <a:buFontTx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99332" name="Picture 4" descr="Image...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71600" cy="13668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A0301-10DA-CC48-AD73-15FA84E4E229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2006 www.brainybetty.com; All Rights Reserved.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76CF5-790B-FA46-936D-4B82318933B1}" type="slidenum">
              <a:rPr lang="en-US"/>
              <a:pPr/>
              <a:t>11</a:t>
            </a:fld>
            <a:endParaRPr 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9144000" cy="1143000"/>
          </a:xfrm>
        </p:spPr>
        <p:txBody>
          <a:bodyPr/>
          <a:lstStyle/>
          <a:p>
            <a:r>
              <a:rPr lang="en-US" sz="4000"/>
              <a:t>The Politics of Faith in America</a:t>
            </a:r>
          </a:p>
        </p:txBody>
      </p:sp>
      <p:pic>
        <p:nvPicPr>
          <p:cNvPr id="128005" name="Picture 5" descr="protesto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4570413"/>
            <a:ext cx="4114800" cy="2287587"/>
          </a:xfrm>
          <a:prstGeom prst="rect">
            <a:avLst/>
          </a:prstGeom>
          <a:noFill/>
        </p:spPr>
      </p:pic>
      <p:pic>
        <p:nvPicPr>
          <p:cNvPr id="128011" name="Picture 11" descr="obama6-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657600"/>
            <a:ext cx="2768600" cy="3429000"/>
          </a:xfrm>
          <a:prstGeom prst="rect">
            <a:avLst/>
          </a:prstGeom>
          <a:noFill/>
        </p:spPr>
      </p:pic>
      <p:pic>
        <p:nvPicPr>
          <p:cNvPr id="128015" name="Picture 15" descr="00608299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044700" cy="3124200"/>
          </a:xfrm>
          <a:prstGeom prst="rect">
            <a:avLst/>
          </a:prstGeom>
          <a:noFill/>
        </p:spPr>
      </p:pic>
      <p:pic>
        <p:nvPicPr>
          <p:cNvPr id="128020" name="Picture 20" descr="obama_char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2667000"/>
            <a:ext cx="2428875" cy="4191000"/>
          </a:xfrm>
          <a:noFill/>
          <a:ln/>
        </p:spPr>
      </p:pic>
      <p:pic>
        <p:nvPicPr>
          <p:cNvPr id="128022" name="Picture 22" descr="piechart_trib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219200"/>
            <a:ext cx="3733800" cy="3348038"/>
          </a:xfrm>
          <a:prstGeom prst="rect">
            <a:avLst/>
          </a:prstGeom>
          <a:noFill/>
        </p:spPr>
      </p:pic>
      <p:pic>
        <p:nvPicPr>
          <p:cNvPr id="128023" name="Picture 23" descr="stan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1219200"/>
            <a:ext cx="3429000" cy="2503488"/>
          </a:xfrm>
          <a:prstGeom prst="rect">
            <a:avLst/>
          </a:prstGeom>
          <a:noFill/>
        </p:spPr>
      </p:pic>
      <p:pic>
        <p:nvPicPr>
          <p:cNvPr id="128024" name="Picture 24" descr="250px-Aipaclogo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8200" y="3657600"/>
            <a:ext cx="819150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0"/>
            <a:ext cx="6477000" cy="3200400"/>
          </a:xfrm>
        </p:spPr>
        <p:txBody>
          <a:bodyPr/>
          <a:lstStyle/>
          <a:p>
            <a:r>
              <a:rPr lang="en-US" sz="2800" b="1" u="sng"/>
              <a:t>According to the ADL</a:t>
            </a:r>
            <a:r>
              <a:rPr lang="en-US" sz="2800" b="1"/>
              <a:t/>
            </a:r>
            <a:br>
              <a:rPr lang="en-US" sz="2800" b="1"/>
            </a:br>
            <a:r>
              <a:rPr lang="en-US" sz="2400"/>
              <a:t/>
            </a:r>
            <a:br>
              <a:rPr lang="en-US" sz="2400"/>
            </a:br>
            <a:r>
              <a:rPr lang="en-US" sz="2800"/>
              <a:t>The ADL counted a total of 1,554 anti-Semitic incidents across the United States in 2006, representing a 12 percent decline from 1,757 reported in 2005.</a:t>
            </a:r>
            <a:r>
              <a:rPr lang="en-US" sz="4000"/>
              <a:t> </a:t>
            </a: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22" name="Picture 22" descr="audit_incidents_2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67025"/>
            <a:ext cx="4371975" cy="3990975"/>
          </a:xfrm>
          <a:prstGeom prst="rect">
            <a:avLst/>
          </a:prstGeom>
          <a:noFill/>
        </p:spPr>
      </p:pic>
      <p:pic>
        <p:nvPicPr>
          <p:cNvPr id="102434" name="Picture 34" descr="antisemiti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73313" cy="2895600"/>
          </a:xfrm>
          <a:prstGeom prst="rect">
            <a:avLst/>
          </a:prstGeom>
          <a:noFill/>
        </p:spPr>
      </p:pic>
      <p:pic>
        <p:nvPicPr>
          <p:cNvPr id="102436" name="Picture 36" descr="jewc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276600"/>
            <a:ext cx="2667000" cy="3581400"/>
          </a:xfrm>
          <a:prstGeom prst="rect">
            <a:avLst/>
          </a:prstGeom>
          <a:noFill/>
        </p:spPr>
      </p:pic>
      <p:pic>
        <p:nvPicPr>
          <p:cNvPr id="102440" name="Picture 40" descr="Frenkel_Gangs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2590800"/>
            <a:ext cx="1350963" cy="2514600"/>
          </a:xfrm>
          <a:prstGeom prst="rect">
            <a:avLst/>
          </a:prstGeom>
          <a:noFill/>
        </p:spPr>
      </p:pic>
      <p:pic>
        <p:nvPicPr>
          <p:cNvPr id="102442" name="Picture 42" descr="jew-bwa-ha-h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3276600"/>
            <a:ext cx="2206625" cy="3581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2743200"/>
            <a:ext cx="6096000" cy="1470025"/>
          </a:xfrm>
        </p:spPr>
        <p:txBody>
          <a:bodyPr/>
          <a:lstStyle/>
          <a:p>
            <a:r>
              <a:rPr lang="en-US" sz="2800" b="1" u="sng"/>
              <a:t>According to the USA TODAY/Gallup Poll</a:t>
            </a:r>
            <a:r>
              <a:rPr lang="en-US" sz="2800" b="1"/>
              <a:t> </a:t>
            </a:r>
            <a:br>
              <a:rPr lang="en-US" sz="2800" b="1"/>
            </a:br>
            <a:r>
              <a:rPr lang="en-US" sz="2800" b="1"/>
              <a:t/>
            </a:r>
            <a:br>
              <a:rPr lang="en-US" sz="2800" b="1"/>
            </a:br>
            <a:r>
              <a:rPr lang="en-US" sz="2400" b="1"/>
              <a:t>39% of Americans admitted some prejudice against Muslims. </a:t>
            </a:r>
            <a:br>
              <a:rPr lang="en-US" sz="2400" b="1"/>
            </a:b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>39% of Americans favored requiring Muslims - including U.S. citizens - to carry a special ID to prevent “terrorist attacks in the United States." </a:t>
            </a:r>
            <a:br>
              <a:rPr lang="en-US" sz="2400" b="1"/>
            </a:b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>33% of Americans thought U.S. Muslims were sympathetic to al-Qaeda.</a:t>
            </a:r>
            <a:br>
              <a:rPr lang="en-US" sz="2400" b="1"/>
            </a:b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>22% wouldn’t want Muslims as neighbors.</a:t>
            </a:r>
            <a:br>
              <a:rPr lang="en-US" sz="2400" b="1"/>
            </a:br>
            <a:endParaRPr lang="en-US" sz="4000"/>
          </a:p>
        </p:txBody>
      </p:sp>
      <p:pic>
        <p:nvPicPr>
          <p:cNvPr id="131075" name="Picture 3" descr="anti-Islam-7349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300663"/>
            <a:ext cx="1752600" cy="1557337"/>
          </a:xfrm>
          <a:prstGeom prst="rect">
            <a:avLst/>
          </a:prstGeom>
          <a:noFill/>
        </p:spPr>
      </p:pic>
      <p:pic>
        <p:nvPicPr>
          <p:cNvPr id="131076" name="Picture 4" descr="islam_ev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11363" cy="2514600"/>
          </a:xfrm>
          <a:prstGeom prst="rect">
            <a:avLst/>
          </a:prstGeom>
          <a:noFill/>
        </p:spPr>
      </p:pic>
      <p:pic>
        <p:nvPicPr>
          <p:cNvPr id="131077" name="Picture 5" descr="730829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0"/>
            <a:ext cx="2057400" cy="1454150"/>
          </a:xfrm>
          <a:prstGeom prst="rect">
            <a:avLst/>
          </a:prstGeom>
          <a:noFill/>
        </p:spPr>
      </p:pic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11738"/>
            <a:ext cx="213360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3962400" cy="64770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4800" b="1">
                <a:solidFill>
                  <a:srgbClr val="CC0000"/>
                </a:solidFill>
              </a:rPr>
              <a:t>Yeah, but those are national level issues...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18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b="1" i="1" u="sng">
                <a:solidFill>
                  <a:srgbClr val="800000"/>
                </a:solidFill>
              </a:rPr>
              <a:t>Hartford Courant Headlines in 2008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0"/>
            <a:ext cx="9144000" cy="63246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b="1" u="sng">
                <a:solidFill>
                  <a:schemeClr val="tx1"/>
                </a:solidFill>
              </a:rPr>
              <a:t>Gender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Surveys Show Scope of Dating Abuse Problem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Dating Violence Triggers Activism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Military Honors For Rapists 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The Dilemma of Gender and Race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Loophole Protects Man in Sex Case</a:t>
            </a:r>
          </a:p>
          <a:p>
            <a:pPr marL="457200" lvl="1" indent="0">
              <a:lnSpc>
                <a:spcPct val="80000"/>
              </a:lnSpc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b="1" u="sng">
                <a:solidFill>
                  <a:schemeClr val="tx1"/>
                </a:solidFill>
              </a:rPr>
              <a:t>Ethnicity and Race 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Trial starts for radio race discrimination case 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A Tonic for the Lingering Pain Of Racism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Spin Falsely Characterizes Hispanic Voters’ Bias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b="1" u="sng">
                <a:solidFill>
                  <a:schemeClr val="tx1"/>
                </a:solidFill>
              </a:rPr>
              <a:t>Immigration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Immigrants Denied Hearing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Hate Speech Cited in Immigration Debate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000" b="1" u="sng">
                <a:solidFill>
                  <a:schemeClr val="tx1"/>
                </a:solidFill>
              </a:rPr>
              <a:t>Other Minority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Minority Borrowers Face Higher-Cost Mortgages</a:t>
            </a:r>
          </a:p>
          <a:p>
            <a:pPr marL="457200" lvl="1" indent="0">
              <a:lnSpc>
                <a:spcPct val="80000"/>
              </a:lnSpc>
            </a:pPr>
            <a:r>
              <a:rPr lang="en-US" sz="2000" b="1">
                <a:solidFill>
                  <a:schemeClr val="tx1"/>
                </a:solidFill>
              </a:rPr>
              <a:t>Ministers, minority lawmakers oppose three-strikes proposals</a:t>
            </a:r>
          </a:p>
          <a:p>
            <a:pPr marL="457200" lvl="1" indent="0">
              <a:lnSpc>
                <a:spcPct val="8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-228600"/>
            <a:ext cx="3962400" cy="63246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4400" b="1">
                <a:solidFill>
                  <a:srgbClr val="CC0000"/>
                </a:solidFill>
              </a:rPr>
              <a:t>Yeah, </a:t>
            </a:r>
            <a:r>
              <a:rPr lang="en-US" sz="4800" b="1">
                <a:solidFill>
                  <a:srgbClr val="CC0000"/>
                </a:solidFill>
              </a:rPr>
              <a:t>it may be local, but it still doesn’t affect me…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1800" b="1">
              <a:solidFill>
                <a:srgbClr val="CC0000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4400" b="1">
                <a:solidFill>
                  <a:srgbClr val="CC0000"/>
                </a:solidFill>
              </a:rPr>
              <a:t>So, I’m not going to make myself miserable thinking about it.</a:t>
            </a:r>
          </a:p>
          <a:p>
            <a:pPr marL="457200" lvl="1" indent="0">
              <a:lnSpc>
                <a:spcPct val="80000"/>
              </a:lnSpc>
            </a:pPr>
            <a:endParaRPr lang="en-US" sz="440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152400"/>
            <a:ext cx="85344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A snapshot of CCSU 2006-2007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85800"/>
            <a:ext cx="9144000" cy="64770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en-US" sz="1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000" b="1">
                <a:solidFill>
                  <a:schemeClr val="tx1"/>
                </a:solidFill>
              </a:rPr>
              <a:t>Gender </a:t>
            </a:r>
          </a:p>
          <a:p>
            <a:pPr marL="457200" lvl="1" indent="0">
              <a:lnSpc>
                <a:spcPct val="80000"/>
              </a:lnSpc>
            </a:pPr>
            <a:r>
              <a:rPr lang="en-US" sz="2500" b="1">
                <a:solidFill>
                  <a:schemeClr val="tx1"/>
                </a:solidFill>
              </a:rPr>
              <a:t> </a:t>
            </a:r>
            <a:r>
              <a:rPr lang="en-US" b="1">
                <a:solidFill>
                  <a:schemeClr val="tx1"/>
                </a:solidFill>
              </a:rPr>
              <a:t>The Recorder’s Opinion Editor describes rape in a positive light	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2800" b="1">
              <a:solidFill>
                <a:schemeClr val="tx1"/>
              </a:solidFill>
            </a:endParaRPr>
          </a:p>
          <a:p>
            <a:pPr marL="457200" lvl="1" indent="0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</a:rPr>
              <a:t>A 'cartoon' featuring a 14 year old Latina girl being locked in a closet and urinated on</a:t>
            </a:r>
          </a:p>
          <a:p>
            <a:pPr algn="l">
              <a:lnSpc>
                <a:spcPct val="80000"/>
              </a:lnSpc>
            </a:pPr>
            <a:endParaRPr lang="en-US" sz="1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000" b="1">
                <a:solidFill>
                  <a:schemeClr val="tx1"/>
                </a:solidFill>
              </a:rPr>
              <a:t>Race Relations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1000" b="1">
              <a:solidFill>
                <a:schemeClr val="tx1"/>
              </a:solidFill>
            </a:endParaRPr>
          </a:p>
          <a:p>
            <a:pPr marL="457200" lvl="1" indent="0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</a:rPr>
              <a:t>An African-American professor received documents with pictures degrading of blacks.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2800" b="1">
              <a:solidFill>
                <a:schemeClr val="tx1"/>
              </a:solidFill>
            </a:endParaRPr>
          </a:p>
          <a:p>
            <a:pPr marL="457200" lvl="1" indent="0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</a:rPr>
              <a:t>NIGGER scrawled across a flyer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2800" b="1">
              <a:solidFill>
                <a:schemeClr val="tx1"/>
              </a:solidFill>
            </a:endParaRPr>
          </a:p>
          <a:p>
            <a:pPr marL="457200" lvl="1" indent="0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</a:rPr>
              <a:t>A black stick figure being hanged found in a dorm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4000" b="1" i="1" u="sng">
                <a:solidFill>
                  <a:srgbClr val="800000"/>
                </a:solidFill>
              </a:rPr>
              <a:t>“Rape only hurts if you fight it”</a:t>
            </a:r>
            <a:br>
              <a:rPr lang="en-US" sz="4000" b="1" i="1" u="sng">
                <a:solidFill>
                  <a:srgbClr val="800000"/>
                </a:solidFill>
              </a:rPr>
            </a:br>
            <a:r>
              <a:rPr lang="en-US" sz="2000" b="1" i="1" u="sng">
                <a:solidFill>
                  <a:srgbClr val="800000"/>
                </a:solidFill>
              </a:rPr>
              <a:t>Excerpts from the Recorder Feb 7, 2007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9296400" cy="64008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>
                <a:solidFill>
                  <a:schemeClr val="tx1"/>
                </a:solidFill>
              </a:rPr>
              <a:t>Rape is a magical experience that benefits society as a whole. </a:t>
            </a:r>
          </a:p>
          <a:p>
            <a:pPr algn="l"/>
            <a:endParaRPr lang="en-US" sz="1200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>
                <a:solidFill>
                  <a:schemeClr val="tx1"/>
                </a:solidFill>
              </a:rPr>
              <a:t>Rape’s advantages can very much be seen today. Take ugly women, for example. If it weren’t for rape, how would they ever know the joys of intercourse with a man who isn’t drunk? </a:t>
            </a:r>
          </a:p>
          <a:p>
            <a:pPr algn="l">
              <a:buFontTx/>
              <a:buChar char="•"/>
            </a:pPr>
            <a:endParaRPr lang="en-US" sz="1200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>
                <a:solidFill>
                  <a:schemeClr val="tx1"/>
                </a:solidFill>
              </a:rPr>
              <a:t>With rape, prisoners… merely need worry about treating their rapist with enough love and respect to earn a quick reach-around. </a:t>
            </a:r>
          </a:p>
          <a:p>
            <a:pPr algn="l">
              <a:buFontTx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315200" y="6400800"/>
            <a:ext cx="1828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 algn="l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  <a:hlinkClick r:id="rId3"/>
              </a:rPr>
              <a:t>video</a:t>
            </a:r>
            <a:endParaRPr lang="en-US" b="1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Reported Rapes in Connecticut</a:t>
            </a:r>
            <a:endParaRPr lang="en-US" sz="2400" b="1" i="1" u="sng">
              <a:solidFill>
                <a:srgbClr val="800000"/>
              </a:solidFill>
            </a:endParaRPr>
          </a:p>
        </p:txBody>
      </p:sp>
      <p:graphicFrame>
        <p:nvGraphicFramePr>
          <p:cNvPr id="71715" name="Group 35"/>
          <p:cNvGraphicFramePr>
            <a:graphicFrameLocks noGrp="1"/>
          </p:cNvGraphicFramePr>
          <p:nvPr/>
        </p:nvGraphicFramePr>
        <p:xfrm>
          <a:off x="0" y="1219200"/>
          <a:ext cx="9144000" cy="5440363"/>
        </p:xfrm>
        <a:graphic>
          <a:graphicData uri="http://schemas.openxmlformats.org/drawingml/2006/table">
            <a:tbl>
              <a:tblPr/>
              <a:tblGrid>
                <a:gridCol w="4878388"/>
                <a:gridCol w="4265612"/>
              </a:tblGrid>
              <a:tr h="111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# of rapes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639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740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698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3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755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712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636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0"/>
            <a:ext cx="7239000" cy="3657600"/>
          </a:xfrm>
        </p:spPr>
        <p:txBody>
          <a:bodyPr/>
          <a:lstStyle/>
          <a:p>
            <a:r>
              <a:rPr lang="en-US" sz="4400" b="1" i="1"/>
              <a:t>What is Diversity?</a:t>
            </a:r>
          </a:p>
          <a:p>
            <a:endParaRPr lang="en-US" sz="1800" b="1" i="1">
              <a:solidFill>
                <a:schemeClr val="tx1"/>
              </a:solidFill>
            </a:endParaRPr>
          </a:p>
        </p:txBody>
      </p:sp>
      <p:pic>
        <p:nvPicPr>
          <p:cNvPr id="120836" name="Picture 4" descr="diversity-is-imp-small"/>
          <p:cNvPicPr>
            <a:picLocks noChangeAspect="1" noChangeArrowheads="1"/>
          </p:cNvPicPr>
          <p:nvPr/>
        </p:nvPicPr>
        <p:blipFill>
          <a:blip r:embed="rId2"/>
          <a:srcRect t="21750" b="40514"/>
          <a:stretch>
            <a:fillRect/>
          </a:stretch>
        </p:blipFill>
        <p:spPr bwMode="auto">
          <a:xfrm>
            <a:off x="6553200" y="5765800"/>
            <a:ext cx="25908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0" y="1752600"/>
            <a:ext cx="38100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Impact" pitchFamily="-106" charset="0"/>
              </a:rPr>
              <a:t>“Noticeable heterogeneity”</a:t>
            </a:r>
          </a:p>
          <a:p>
            <a:pPr>
              <a:spcBef>
                <a:spcPct val="50000"/>
              </a:spcBef>
            </a:pPr>
            <a:endParaRPr lang="en-US" sz="1200">
              <a:latin typeface="Impact" pitchFamily="-106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Impact" pitchFamily="-106" charset="0"/>
              </a:rPr>
              <a:t>“A diversity of possibilities“</a:t>
            </a:r>
          </a:p>
          <a:p>
            <a:pPr>
              <a:spcBef>
                <a:spcPct val="50000"/>
              </a:spcBef>
            </a:pPr>
            <a:endParaRPr lang="en-US" sz="1200">
              <a:latin typeface="Impact" pitchFamily="-106" charset="0"/>
            </a:endParaRPr>
          </a:p>
          <a:p>
            <a:pPr>
              <a:spcBef>
                <a:spcPct val="50000"/>
              </a:spcBef>
            </a:pPr>
            <a:r>
              <a:rPr lang="en-US" sz="2400">
                <a:latin typeface="Impact" pitchFamily="-106" charset="0"/>
              </a:rPr>
              <a:t>“A mosaic of individuals and groups with varying backgrounds, experiences, styles, perceptions, values and beliefs.”</a:t>
            </a:r>
            <a:br>
              <a:rPr lang="en-US" sz="2400">
                <a:latin typeface="Impact" pitchFamily="-106" charset="0"/>
              </a:rPr>
            </a:br>
            <a:endParaRPr lang="en-US" sz="2400">
              <a:latin typeface="Impact" pitchFamily="-106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066800"/>
          </a:xfrm>
        </p:spPr>
        <p:txBody>
          <a:bodyPr/>
          <a:lstStyle/>
          <a:p>
            <a:r>
              <a:rPr lang="en-US" b="1" i="1" u="sng"/>
              <a:t>But those are extreme acts…</a:t>
            </a:r>
          </a:p>
        </p:txBody>
      </p:sp>
      <p:pic>
        <p:nvPicPr>
          <p:cNvPr id="76803" name="Picture 3" descr="Discrimin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600200"/>
            <a:ext cx="4953000" cy="3657600"/>
          </a:xfrm>
          <a:prstGeom prst="rect">
            <a:avLst/>
          </a:prstGeom>
          <a:noFill/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5410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400" b="1" i="1" u="sng">
                <a:solidFill>
                  <a:schemeClr val="bg1"/>
                </a:solidFill>
                <a:ea typeface="Arial" pitchFamily="-106" charset="0"/>
                <a:cs typeface="Arial" pitchFamily="-106" charset="0"/>
              </a:rPr>
              <a:t>by really crazy people, right?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Reality?</a:t>
            </a:r>
            <a:endParaRPr lang="en-US" sz="2400" b="1" i="1" u="sng">
              <a:solidFill>
                <a:srgbClr val="8000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676400"/>
            <a:ext cx="9144000" cy="55626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b="1">
                <a:solidFill>
                  <a:schemeClr val="tx1"/>
                </a:solidFill>
              </a:rPr>
              <a:t>A college survey conducted by the National Victim Center reported that one in four college women have been raped or suffered attempted rape (Bureau of Justice, 1992). </a:t>
            </a:r>
          </a:p>
          <a:p>
            <a:pPr algn="l">
              <a:buFontTx/>
              <a:buChar char="•"/>
            </a:pPr>
            <a:endParaRPr lang="en-US" sz="1200" b="1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 b="1">
                <a:solidFill>
                  <a:schemeClr val="tx1"/>
                </a:solidFill>
              </a:rPr>
              <a:t>In another college survey, half of the college men reported that they engaged in some form of sexual aggression on a date (Bureau of Justice, 1995).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0" y="0"/>
            <a:ext cx="9296400" cy="718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bg1"/>
                </a:solidFill>
              </a:rPr>
              <a:t>News from February 1, 2008: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endParaRPr lang="en-US" sz="900" b="1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bg1"/>
                </a:solidFill>
              </a:rPr>
              <a:t>According to the Hartford-based Institute for Community Research, of 428 high school students polled: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11% </a:t>
            </a:r>
            <a:r>
              <a:rPr lang="en-US" sz="2000" b="1">
                <a:solidFill>
                  <a:schemeClr val="bg1"/>
                </a:solidFill>
              </a:rPr>
              <a:t>experienced teen dating abuse.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45% </a:t>
            </a:r>
            <a:r>
              <a:rPr lang="en-US" sz="2000" b="1">
                <a:solidFill>
                  <a:schemeClr val="bg1"/>
                </a:solidFill>
              </a:rPr>
              <a:t>witnessed teen dating violence.</a:t>
            </a:r>
          </a:p>
          <a:p>
            <a:pPr lvl="1" algn="l">
              <a:spcBef>
                <a:spcPct val="50000"/>
              </a:spcBef>
            </a:pPr>
            <a:endParaRPr lang="en-US" sz="800" b="1">
              <a:solidFill>
                <a:schemeClr val="bg1"/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b="1">
                <a:solidFill>
                  <a:schemeClr val="bg1"/>
                </a:solidFill>
              </a:rPr>
              <a:t>In Fairfield County, a survey of 458 teens by the Center for Youth Leadership in Norwalk found: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75%</a:t>
            </a:r>
            <a:r>
              <a:rPr lang="en-US" sz="2000" b="1">
                <a:solidFill>
                  <a:schemeClr val="bg1"/>
                </a:solidFill>
              </a:rPr>
              <a:t> believe verbal abuse is a serious problem in dating relationships.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42% </a:t>
            </a:r>
            <a:r>
              <a:rPr lang="en-US" sz="2000" b="1">
                <a:solidFill>
                  <a:schemeClr val="bg1"/>
                </a:solidFill>
              </a:rPr>
              <a:t>do not see their friends frequently because of a partner's jealousy.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26% </a:t>
            </a:r>
            <a:r>
              <a:rPr lang="en-US" sz="2000" b="1">
                <a:solidFill>
                  <a:schemeClr val="bg1"/>
                </a:solidFill>
              </a:rPr>
              <a:t>had been punched, kicked or slapped by their partner during the past 12 months.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21% </a:t>
            </a:r>
            <a:r>
              <a:rPr lang="en-US" sz="2000" b="1">
                <a:solidFill>
                  <a:schemeClr val="bg1"/>
                </a:solidFill>
              </a:rPr>
              <a:t>have had their partner threaten to hurt them (or others) if they end their relationship.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 b="1" i="1">
                <a:solidFill>
                  <a:schemeClr val="bg1"/>
                </a:solidFill>
              </a:rPr>
              <a:t>16 % </a:t>
            </a:r>
            <a:r>
              <a:rPr lang="en-US" sz="2000" b="1">
                <a:solidFill>
                  <a:schemeClr val="bg1"/>
                </a:solidFill>
              </a:rPr>
              <a:t>have had their partner force them into sex during the past 12 months. </a:t>
            </a:r>
          </a:p>
          <a:p>
            <a:pPr algn="l">
              <a:spcBef>
                <a:spcPct val="50000"/>
              </a:spcBef>
            </a:pP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06505" name="Picture 9" descr="Discrimin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1143000"/>
            <a:ext cx="1752600" cy="12938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1066800"/>
          </a:xfrm>
        </p:spPr>
        <p:txBody>
          <a:bodyPr/>
          <a:lstStyle/>
          <a:p>
            <a:r>
              <a:rPr lang="en-US" b="1" i="1" u="sng">
                <a:solidFill>
                  <a:srgbClr val="CC0000"/>
                </a:solidFill>
              </a:rPr>
              <a:t>Also from the Recorder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9" name="Picture 5" descr="polydongsrx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0675"/>
            <a:ext cx="9144000" cy="4000500"/>
          </a:xfrm>
          <a:prstGeom prst="rect">
            <a:avLst/>
          </a:prstGeom>
          <a:noFill/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7086600" y="6172200"/>
            <a:ext cx="12382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algn="l">
              <a:lnSpc>
                <a:spcPct val="80000"/>
              </a:lnSpc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  <a:hlinkClick r:id="rId3"/>
              </a:rPr>
              <a:t>video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“Lighten up, it’s just a cartoon.”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43000"/>
            <a:ext cx="9144000" cy="59436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sz="2800" b="1">
                <a:solidFill>
                  <a:schemeClr val="tx1"/>
                </a:solidFill>
              </a:rPr>
              <a:t>Categories of sexual abuse include child pornography, child prostitution, exhibitionism, incest, molestation, pedophilia, rape, and statutory rape.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1 in 4 girls is sexually abused before the age of 18.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1 in 6 boys is sexually abused before the age of 18.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1 in 5 children are solicited sexually while on the internet.  </a:t>
            </a:r>
          </a:p>
          <a:p>
            <a:pPr marL="457200" lvl="1" indent="0">
              <a:lnSpc>
                <a:spcPct val="80000"/>
              </a:lnSpc>
              <a:buFontTx/>
              <a:buNone/>
            </a:pPr>
            <a:endParaRPr lang="en-US" sz="12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800" b="1">
                <a:solidFill>
                  <a:schemeClr val="tx1"/>
                </a:solidFill>
              </a:rPr>
              <a:t>Nearly 70% of all reported sexual assaults (including assaults on adults) occur to children ages 17 and under. </a:t>
            </a:r>
          </a:p>
          <a:p>
            <a:pPr algn="l">
              <a:lnSpc>
                <a:spcPct val="80000"/>
              </a:lnSpc>
            </a:pPr>
            <a:endParaRPr lang="en-US" sz="12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800" b="1">
                <a:solidFill>
                  <a:schemeClr val="tx1"/>
                </a:solidFill>
              </a:rPr>
              <a:t>An estimated 39 million survivors of childhood sexual abuse exist in America today.  </a:t>
            </a:r>
          </a:p>
          <a:p>
            <a:pPr algn="l">
              <a:lnSpc>
                <a:spcPct val="80000"/>
              </a:lnSpc>
            </a:pPr>
            <a:endParaRPr lang="en-US" sz="1200" b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i="1">
                <a:solidFill>
                  <a:schemeClr val="accent2"/>
                </a:solidFill>
              </a:rPr>
              <a:t>Just curious:  Since when was kidnapping, sexual assault, urinating on a minor, and racism a good topic for a cartoon?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“It’s only the recorder…”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43000"/>
            <a:ext cx="9144000" cy="5943600"/>
          </a:xfrm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R Kelly was charged with 21 counts of child pornography and sex with an underage girl in 2002, after a tape emerged showing someone that looks like Kelly having sex with and peeing on a 14-year-old girl. The trial is set for 2008.</a:t>
            </a:r>
          </a:p>
          <a:p>
            <a:endParaRPr lang="en-US" sz="2800" i="1">
              <a:solidFill>
                <a:schemeClr val="tx1"/>
              </a:solidFill>
            </a:endParaRPr>
          </a:p>
        </p:txBody>
      </p:sp>
      <p:pic>
        <p:nvPicPr>
          <p:cNvPr id="84996" name="Picture 4" descr="tra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622675"/>
            <a:ext cx="4191000" cy="3235325"/>
          </a:xfrm>
          <a:prstGeom prst="rect">
            <a:avLst/>
          </a:prstGeom>
          <a:noFill/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09600" y="4495800"/>
            <a:ext cx="365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800000"/>
                </a:solidFill>
                <a:latin typeface="Impact" pitchFamily="-106" charset="0"/>
              </a:rPr>
              <a:t>And this is funny?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It’s all black and white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0" y="1143000"/>
            <a:ext cx="9296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500" b="1" i="1">
                <a:ea typeface="Arial" pitchFamily="-106" charset="0"/>
                <a:cs typeface="Arial" pitchFamily="-106" charset="0"/>
              </a:rPr>
              <a:t>An African-American professor received documents with pictures of black teachers speaking in black minstrel dialect…their hairstyles are mocked and one figure refers to “guilt-ridden honky liberals”.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1200" b="1" i="1">
              <a:ea typeface="Arial" pitchFamily="-106" charset="0"/>
              <a:cs typeface="Arial" pitchFamily="-106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1200" b="1" i="1">
              <a:ea typeface="Arial" pitchFamily="-106" charset="0"/>
              <a:cs typeface="Arial" pitchFamily="-106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500" b="1" i="1">
                <a:ea typeface="Arial" pitchFamily="-106" charset="0"/>
                <a:cs typeface="Arial" pitchFamily="-106" charset="0"/>
              </a:rPr>
              <a:t>NIGGER scrawled across a flyer for a rally promoting an improvement in race relations. It was then mailed to a professor in the African Studies program.</a:t>
            </a:r>
            <a:r>
              <a:rPr lang="en-US" sz="3500" b="1">
                <a:ea typeface="Arial" pitchFamily="-106" charset="0"/>
                <a:cs typeface="Arial" pitchFamily="-106" charset="0"/>
              </a:rPr>
              <a:t>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200" b="1">
              <a:ea typeface="Arial" pitchFamily="-106" charset="0"/>
              <a:cs typeface="Arial" pitchFamily="-106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3500" b="1" i="1">
                <a:ea typeface="Arial" pitchFamily="-106" charset="0"/>
                <a:cs typeface="Arial" pitchFamily="-106" charset="0"/>
              </a:rPr>
              <a:t>A drawing clearly depicting a black stick figure being hanged found in Barrows Hall.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9296400" cy="6781800"/>
          </a:xfrm>
          <a:noFill/>
          <a:ln/>
        </p:spPr>
        <p:txBody>
          <a:bodyPr/>
          <a:lstStyle/>
          <a:p>
            <a:r>
              <a:rPr lang="en-US" sz="4000" b="1">
                <a:solidFill>
                  <a:schemeClr val="tx1"/>
                </a:solidFill>
              </a:rPr>
              <a:t>Yet, a study showed that:</a:t>
            </a:r>
          </a:p>
          <a:p>
            <a:endParaRPr lang="en-US" sz="1200" b="1">
              <a:solidFill>
                <a:schemeClr val="tx1"/>
              </a:solidFill>
            </a:endParaRPr>
          </a:p>
          <a:p>
            <a:r>
              <a:rPr lang="en-US" sz="4000" b="1">
                <a:solidFill>
                  <a:schemeClr val="tx1"/>
                </a:solidFill>
              </a:rPr>
              <a:t>64 percent of white respondents said they had never faced discrimination… </a:t>
            </a:r>
          </a:p>
          <a:p>
            <a:endParaRPr lang="en-US" sz="1400" b="1">
              <a:solidFill>
                <a:schemeClr val="tx1"/>
              </a:solidFill>
            </a:endParaRPr>
          </a:p>
          <a:p>
            <a:r>
              <a:rPr lang="en-US" sz="4000" b="1">
                <a:solidFill>
                  <a:schemeClr val="tx1"/>
                </a:solidFill>
              </a:rPr>
              <a:t>While only 14 percent of blacks </a:t>
            </a:r>
          </a:p>
          <a:p>
            <a:r>
              <a:rPr lang="en-US" sz="4000" b="1">
                <a:solidFill>
                  <a:schemeClr val="tx1"/>
                </a:solidFill>
              </a:rPr>
              <a:t>and 9 percent of Hispanics </a:t>
            </a:r>
          </a:p>
          <a:p>
            <a:r>
              <a:rPr lang="en-US" sz="4000" b="1">
                <a:solidFill>
                  <a:schemeClr val="tx1"/>
                </a:solidFill>
              </a:rPr>
              <a:t>could say the same.</a:t>
            </a:r>
          </a:p>
          <a:p>
            <a:endParaRPr lang="en-US" sz="4000" b="1" i="1">
              <a:solidFill>
                <a:schemeClr val="tx1"/>
              </a:solidFill>
            </a:endParaRPr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  <a:noFill/>
          <a:ln/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“These are isolated incidents”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9144000" cy="1066800"/>
          </a:xfrm>
          <a:noFill/>
          <a:ln/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In 2004 there were 116 hate crimes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in Connecticut…</a:t>
            </a:r>
          </a:p>
        </p:txBody>
      </p:sp>
      <p:graphicFrame>
        <p:nvGraphicFramePr>
          <p:cNvPr id="94325" name="Group 117"/>
          <p:cNvGraphicFramePr>
            <a:graphicFrameLocks noGrp="1"/>
          </p:cNvGraphicFramePr>
          <p:nvPr/>
        </p:nvGraphicFramePr>
        <p:xfrm>
          <a:off x="0" y="2286000"/>
          <a:ext cx="9144000" cy="3124200"/>
        </p:xfrm>
        <a:graphic>
          <a:graphicData uri="http://schemas.openxmlformats.org/drawingml/2006/table">
            <a:tbl>
              <a:tblPr/>
              <a:tblGrid>
                <a:gridCol w="1371600"/>
                <a:gridCol w="993775"/>
                <a:gridCol w="1181100"/>
                <a:gridCol w="1498600"/>
                <a:gridCol w="1339850"/>
                <a:gridCol w="1262063"/>
                <a:gridCol w="1497012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Religion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Sexual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Ethnicity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Disability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7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56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30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14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131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32" name="Picture 40" descr="African Americ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40500"/>
          </a:xfrm>
          <a:prstGeom prst="rect">
            <a:avLst/>
          </a:prstGeom>
          <a:noFill/>
        </p:spPr>
      </p:pic>
      <p:pic>
        <p:nvPicPr>
          <p:cNvPr id="110636" name="Picture 44" descr="African Ameri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</p:spPr>
      </p:pic>
      <p:sp>
        <p:nvSpPr>
          <p:cNvPr id="110637" name="Rectangle 45"/>
          <p:cNvSpPr>
            <a:spLocks noChangeArrowheads="1"/>
          </p:cNvSpPr>
          <p:nvPr/>
        </p:nvSpPr>
        <p:spPr bwMode="auto">
          <a:xfrm>
            <a:off x="0" y="1524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000">
                <a:solidFill>
                  <a:schemeClr val="bg1"/>
                </a:solidFill>
                <a:ea typeface="Arial" pitchFamily="-106" charset="0"/>
                <a:cs typeface="Arial" pitchFamily="-106" charset="0"/>
              </a:rPr>
              <a:t>Excerpts from Senate Diversity Committee Report: 2006-2007</a:t>
            </a:r>
          </a:p>
        </p:txBody>
      </p:sp>
      <p:sp>
        <p:nvSpPr>
          <p:cNvPr id="110638" name="Text Box 46"/>
          <p:cNvSpPr txBox="1">
            <a:spLocks noChangeArrowheads="1"/>
          </p:cNvSpPr>
          <p:nvPr/>
        </p:nvSpPr>
        <p:spPr bwMode="auto">
          <a:xfrm>
            <a:off x="0" y="1447800"/>
            <a:ext cx="88392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Tx/>
              <a:buChar char="•"/>
            </a:pPr>
            <a:r>
              <a:rPr lang="en-US" sz="2400" b="1">
                <a:solidFill>
                  <a:schemeClr val="bg1"/>
                </a:solidFill>
              </a:rPr>
              <a:t>CCSU is the only institution of higher education in Connecticut without a single Latino above the level of assistant dean. </a:t>
            </a:r>
          </a:p>
          <a:p>
            <a:pPr algn="l"/>
            <a:endParaRPr lang="en-US" sz="2400" b="1">
              <a:solidFill>
                <a:schemeClr val="bg1"/>
              </a:solidFill>
            </a:endParaRPr>
          </a:p>
          <a:p>
            <a:pPr algn="l">
              <a:buFontTx/>
              <a:buChar char="•"/>
            </a:pPr>
            <a:r>
              <a:rPr lang="en-US" sz="2400" b="1">
                <a:solidFill>
                  <a:schemeClr val="bg1"/>
                </a:solidFill>
              </a:rPr>
              <a:t>The African American Caucus has documented dozens of instances of prejudice and discrimination against Black faculty and staff, including racist messages and E-mails, unfair treatment, and discrimination in promotion and hiring. </a:t>
            </a:r>
          </a:p>
          <a:p>
            <a:pPr algn="l"/>
            <a:endParaRPr lang="en-US" sz="2400" b="1">
              <a:solidFill>
                <a:schemeClr val="bg1"/>
              </a:solidFill>
            </a:endParaRPr>
          </a:p>
          <a:p>
            <a:pPr algn="l">
              <a:buFontTx/>
              <a:buChar char="•"/>
            </a:pPr>
            <a:r>
              <a:rPr lang="en-US" sz="2400" b="1">
                <a:solidFill>
                  <a:schemeClr val="bg1"/>
                </a:solidFill>
              </a:rPr>
              <a:t>Members of our Gay/Lesbian and Bisexual community have been the targets of hate speech and aggressive messages, some in public forum like the university E-mail list-serve or “The Recorder.”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89154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i="1">
                <a:solidFill>
                  <a:schemeClr val="tx1"/>
                </a:solidFill>
              </a:rPr>
              <a:t>Diversity is </a:t>
            </a:r>
            <a:r>
              <a:rPr lang="en-US" sz="2400" b="1" i="1" u="sng">
                <a:solidFill>
                  <a:schemeClr val="tx1"/>
                </a:solidFill>
              </a:rPr>
              <a:t>NOT</a:t>
            </a:r>
            <a:r>
              <a:rPr lang="en-US" sz="2400" b="1" i="1">
                <a:solidFill>
                  <a:schemeClr val="tx1"/>
                </a:solidFill>
              </a:rPr>
              <a:t> mouthing politically correct statements about how we can all just get along and that some of my best friends are ___________ (fill in the blank). </a:t>
            </a:r>
          </a:p>
          <a:p>
            <a:pPr>
              <a:lnSpc>
                <a:spcPct val="80000"/>
              </a:lnSpc>
            </a:pPr>
            <a:endParaRPr lang="en-US" sz="1800" b="1" i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chemeClr val="tx1"/>
                </a:solidFill>
              </a:rPr>
              <a:t>Diversity is </a:t>
            </a:r>
            <a:r>
              <a:rPr lang="en-US" sz="2400" b="1" i="1" u="sng">
                <a:solidFill>
                  <a:schemeClr val="tx1"/>
                </a:solidFill>
              </a:rPr>
              <a:t>NOT</a:t>
            </a:r>
            <a:r>
              <a:rPr lang="en-US" sz="2400" b="1" i="1">
                <a:solidFill>
                  <a:schemeClr val="tx1"/>
                </a:solidFill>
              </a:rPr>
              <a:t> stating that because I’m not (gay, Black, female, physically challenged, from a poor neighborhood) I can’t understand or study or work in coalition with those that are. </a:t>
            </a:r>
          </a:p>
          <a:p>
            <a:pPr>
              <a:lnSpc>
                <a:spcPct val="80000"/>
              </a:lnSpc>
            </a:pPr>
            <a:endParaRPr lang="en-US" sz="1800" b="1" i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chemeClr val="tx1"/>
                </a:solidFill>
              </a:rPr>
              <a:t>Diversity is </a:t>
            </a:r>
            <a:r>
              <a:rPr lang="en-US" sz="2400" b="1" i="1" u="sng">
                <a:solidFill>
                  <a:schemeClr val="tx1"/>
                </a:solidFill>
              </a:rPr>
              <a:t>NOT</a:t>
            </a:r>
            <a:r>
              <a:rPr lang="en-US" sz="2400" b="1" i="1">
                <a:solidFill>
                  <a:schemeClr val="tx1"/>
                </a:solidFill>
              </a:rPr>
              <a:t> saying you can be ____________ if you are quiet and don’t rub my face in it. </a:t>
            </a:r>
          </a:p>
          <a:p>
            <a:pPr>
              <a:lnSpc>
                <a:spcPct val="80000"/>
              </a:lnSpc>
            </a:pPr>
            <a:endParaRPr lang="en-US" sz="1800" b="1" i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chemeClr val="tx1"/>
                </a:solidFill>
              </a:rPr>
              <a:t>Most importantly, diversity is </a:t>
            </a:r>
            <a:r>
              <a:rPr lang="en-US" sz="2400" b="1" i="1" u="sng">
                <a:solidFill>
                  <a:schemeClr val="tx1"/>
                </a:solidFill>
              </a:rPr>
              <a:t>NOT</a:t>
            </a:r>
            <a:r>
              <a:rPr lang="en-US" sz="2400" b="1" i="1">
                <a:solidFill>
                  <a:schemeClr val="tx1"/>
                </a:solidFill>
              </a:rPr>
              <a:t> being so-called “COLORBLIND”. That’s a myth. No one is colorblind. </a:t>
            </a:r>
          </a:p>
          <a:p>
            <a:pPr>
              <a:lnSpc>
                <a:spcPct val="80000"/>
              </a:lnSpc>
            </a:pPr>
            <a:endParaRPr lang="en-US" sz="1600" b="1" i="1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i="1">
                <a:solidFill>
                  <a:srgbClr val="CC0000"/>
                </a:solidFill>
              </a:rPr>
              <a:t>Refusing to acknowledge or face differences is not diversity; it’s avoidance.</a:t>
            </a:r>
            <a:endParaRPr lang="en-US" sz="2800">
              <a:solidFill>
                <a:srgbClr val="CC0000"/>
              </a:solidFill>
            </a:endParaRPr>
          </a:p>
          <a:p>
            <a:pPr algn="r">
              <a:lnSpc>
                <a:spcPct val="80000"/>
              </a:lnSpc>
            </a:pPr>
            <a:r>
              <a:rPr lang="en-US" sz="1000"/>
              <a:t>-Celeste Atkins, Sociology, University of Southern California</a:t>
            </a:r>
            <a:r>
              <a:rPr lang="en-US" sz="2000"/>
              <a:t> </a:t>
            </a:r>
          </a:p>
        </p:txBody>
      </p:sp>
      <p:pic>
        <p:nvPicPr>
          <p:cNvPr id="117764" name="Picture 4" descr="diversity-is-imp-small"/>
          <p:cNvPicPr>
            <a:picLocks noChangeAspect="1" noChangeArrowheads="1"/>
          </p:cNvPicPr>
          <p:nvPr/>
        </p:nvPicPr>
        <p:blipFill>
          <a:blip r:embed="rId3"/>
          <a:srcRect t="21750" b="40514"/>
          <a:stretch>
            <a:fillRect/>
          </a:stretch>
        </p:blipFill>
        <p:spPr bwMode="auto">
          <a:xfrm>
            <a:off x="0" y="0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-228600"/>
            <a:ext cx="7772400" cy="1470025"/>
          </a:xfrm>
        </p:spPr>
        <p:txBody>
          <a:bodyPr/>
          <a:lstStyle/>
          <a:p>
            <a:r>
              <a:rPr lang="en-US"/>
              <a:t>Diversity is NOT: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-228600"/>
            <a:ext cx="3962400" cy="63246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600" b="1">
                <a:solidFill>
                  <a:srgbClr val="CC0000"/>
                </a:solidFill>
              </a:rPr>
              <a:t>It’s hard to believe that these things happen here on campus.  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3600" b="1">
              <a:solidFill>
                <a:srgbClr val="CC0000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600" b="1">
                <a:solidFill>
                  <a:srgbClr val="CC0000"/>
                </a:solidFill>
              </a:rPr>
              <a:t>In fact, it’s really horrible.  </a:t>
            </a:r>
          </a:p>
          <a:p>
            <a:pPr algn="l">
              <a:lnSpc>
                <a:spcPct val="80000"/>
              </a:lnSpc>
            </a:pPr>
            <a:endParaRPr lang="en-US" sz="3600" b="1">
              <a:solidFill>
                <a:srgbClr val="CC0000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600" b="1">
                <a:solidFill>
                  <a:srgbClr val="CC0000"/>
                </a:solidFill>
              </a:rPr>
              <a:t>But I really don’t have the time to do anything about it.</a:t>
            </a:r>
          </a:p>
          <a:p>
            <a:pPr algn="l">
              <a:lnSpc>
                <a:spcPct val="80000"/>
              </a:lnSpc>
            </a:pPr>
            <a:endParaRPr lang="en-US" sz="36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130425"/>
            <a:ext cx="8229600" cy="1470025"/>
          </a:xfrm>
        </p:spPr>
        <p:txBody>
          <a:bodyPr/>
          <a:lstStyle/>
          <a:p>
            <a:r>
              <a:rPr lang="en-US"/>
              <a:t>But, at least, </a:t>
            </a:r>
            <a:r>
              <a:rPr lang="en-US">
                <a:solidFill>
                  <a:srgbClr val="FF0000"/>
                </a:solidFill>
              </a:rPr>
              <a:t>I’m</a:t>
            </a:r>
            <a:r>
              <a:rPr lang="en-US"/>
              <a:t> not prejudiced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u="sng">
                <a:hlinkClick r:id="rId2"/>
              </a:rPr>
              <a:t>Implicit Associations Test</a:t>
            </a:r>
            <a:r>
              <a:rPr lang="en-US" b="1" i="1" u="sng"/>
              <a:t/>
            </a:r>
            <a:br>
              <a:rPr lang="en-US" b="1" i="1" u="sng"/>
            </a:br>
            <a:endParaRPr lang="en-US" b="1" i="1" u="sng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3733800" cy="3505200"/>
          </a:xfrm>
        </p:spPr>
        <p:txBody>
          <a:bodyPr/>
          <a:lstStyle/>
          <a:p>
            <a:r>
              <a:rPr lang="en-US" b="1" i="1" u="sng">
                <a:solidFill>
                  <a:srgbClr val="800000"/>
                </a:solidFill>
              </a:rPr>
              <a:t>Is this a snapshot of CCSU in</a:t>
            </a:r>
            <a:br>
              <a:rPr lang="en-US" b="1" i="1" u="sng">
                <a:solidFill>
                  <a:srgbClr val="800000"/>
                </a:solidFill>
              </a:rPr>
            </a:br>
            <a:r>
              <a:rPr lang="en-US" b="1" i="1" u="sng">
                <a:solidFill>
                  <a:srgbClr val="800000"/>
                </a:solidFill>
              </a:rPr>
              <a:t>2008?</a:t>
            </a:r>
          </a:p>
        </p:txBody>
      </p:sp>
      <p:pic>
        <p:nvPicPr>
          <p:cNvPr id="58372" name="Picture 4" descr="DiversityMas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600200"/>
            <a:ext cx="4953000" cy="3757613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191000" y="4648200"/>
            <a:ext cx="2057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477000" y="4953000"/>
            <a:ext cx="2133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1295400"/>
          </a:xfrm>
          <a:solidFill>
            <a:schemeClr val="bg1"/>
          </a:solidFill>
          <a:ln w="127000">
            <a:solidFill>
              <a:schemeClr val="tx1"/>
            </a:solidFill>
          </a:ln>
        </p:spPr>
        <p:txBody>
          <a:bodyPr/>
          <a:lstStyle/>
          <a:p>
            <a:r>
              <a:rPr lang="en-US" sz="4000" b="1" i="1" u="sng">
                <a:solidFill>
                  <a:srgbClr val="FF0000"/>
                </a:solidFill>
              </a:rPr>
              <a:t>Or is this CCSU in 2008??  </a:t>
            </a:r>
            <a:br>
              <a:rPr lang="en-US" sz="4000" b="1" i="1" u="sng">
                <a:solidFill>
                  <a:srgbClr val="FF0000"/>
                </a:solidFill>
              </a:rPr>
            </a:br>
            <a:r>
              <a:rPr lang="en-US" sz="4800" b="1" i="1" u="sng">
                <a:solidFill>
                  <a:srgbClr val="FF0000"/>
                </a:solidFill>
                <a:latin typeface="Impact" pitchFamily="-106" charset="0"/>
              </a:rPr>
              <a:t>YOU </a:t>
            </a:r>
            <a:r>
              <a:rPr lang="en-US" sz="4000" b="1" i="1" u="sng">
                <a:solidFill>
                  <a:srgbClr val="FF0000"/>
                </a:solidFill>
              </a:rPr>
              <a:t>decide!!!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5394325"/>
            <a:ext cx="480853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9600" b="1"/>
              <a:t>CC    SU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5438775"/>
            <a:ext cx="1524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1" name="Picture 11" descr="b5254_1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008730">
            <a:off x="533400" y="2590800"/>
            <a:ext cx="2209800" cy="1768475"/>
          </a:xfrm>
          <a:prstGeom prst="rect">
            <a:avLst/>
          </a:prstGeom>
          <a:noFill/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5391150"/>
            <a:ext cx="15430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7" name="Picture 7" descr="hate%20copy_r1_c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85800"/>
            <a:ext cx="9829800" cy="7543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685800"/>
            <a:ext cx="3962400" cy="38862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en-US" sz="2000" b="1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3600" b="1">
              <a:solidFill>
                <a:srgbClr val="CC0000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3600" b="1">
              <a:solidFill>
                <a:srgbClr val="CC0000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600" b="1">
                <a:solidFill>
                  <a:srgbClr val="CC0000"/>
                </a:solidFill>
              </a:rPr>
              <a:t>When does it become your concern?</a:t>
            </a:r>
          </a:p>
          <a:p>
            <a:pPr algn="l">
              <a:lnSpc>
                <a:spcPct val="80000"/>
              </a:lnSpc>
              <a:buFontTx/>
              <a:buChar char="•"/>
            </a:pPr>
            <a:endParaRPr lang="en-US" sz="3600" b="1">
              <a:solidFill>
                <a:srgbClr val="CC0000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3600" b="1">
                <a:solidFill>
                  <a:srgbClr val="CC0000"/>
                </a:solidFill>
              </a:rPr>
              <a:t>What makes it  worth the effort?</a:t>
            </a:r>
          </a:p>
          <a:p>
            <a:pPr algn="l">
              <a:lnSpc>
                <a:spcPct val="80000"/>
              </a:lnSpc>
            </a:pPr>
            <a:endParaRPr lang="en-US" sz="36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4000" b="1" i="1" u="sng">
                <a:solidFill>
                  <a:srgbClr val="800000"/>
                </a:solidFill>
              </a:rPr>
              <a:t>HATE PARALLELS HATE!!!</a:t>
            </a:r>
          </a:p>
        </p:txBody>
      </p:sp>
      <p:pic>
        <p:nvPicPr>
          <p:cNvPr id="138243" name="Picture 3" descr="IMG_31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066800"/>
            <a:ext cx="3009900" cy="2052638"/>
          </a:xfrm>
          <a:prstGeom prst="rect">
            <a:avLst/>
          </a:prstGeom>
          <a:noFill/>
        </p:spPr>
      </p:pic>
      <p:pic>
        <p:nvPicPr>
          <p:cNvPr id="138244" name="Picture 4" descr="eastofsuez_ju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066800"/>
            <a:ext cx="2667000" cy="2052638"/>
          </a:xfrm>
          <a:prstGeom prst="rect">
            <a:avLst/>
          </a:prstGeom>
          <a:noFill/>
        </p:spPr>
      </p:pic>
      <p:pic>
        <p:nvPicPr>
          <p:cNvPr id="138245" name="Picture 5" descr="821203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71600"/>
            <a:ext cx="658813" cy="1000125"/>
          </a:xfrm>
          <a:prstGeom prst="rect">
            <a:avLst/>
          </a:prstGeom>
          <a:noFill/>
        </p:spPr>
      </p:pic>
      <p:pic>
        <p:nvPicPr>
          <p:cNvPr id="138246" name="Picture 6" descr="0506200710401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524000"/>
            <a:ext cx="676275" cy="819150"/>
          </a:xfrm>
          <a:prstGeom prst="rect">
            <a:avLst/>
          </a:prstGeom>
          <a:noFill/>
        </p:spPr>
      </p:pic>
      <p:pic>
        <p:nvPicPr>
          <p:cNvPr id="138247" name="Picture 7" descr="gln_moody_house_of_ha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4471988"/>
            <a:ext cx="3581400" cy="2386012"/>
          </a:xfrm>
          <a:prstGeom prst="rect">
            <a:avLst/>
          </a:prstGeom>
          <a:noFill/>
        </p:spPr>
      </p:pic>
      <p:pic>
        <p:nvPicPr>
          <p:cNvPr id="138248" name="Picture 8" descr="interracial-marria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4419600"/>
            <a:ext cx="1600200" cy="2438400"/>
          </a:xfrm>
          <a:prstGeom prst="rect">
            <a:avLst/>
          </a:prstGeom>
          <a:noFill/>
        </p:spPr>
      </p:pic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5486400" y="2895600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228600" y="3200400"/>
            <a:ext cx="8610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June 12, 2007, marked the 40th anniversary of </a:t>
            </a:r>
            <a:r>
              <a:rPr lang="en-US" sz="2400" b="1" u="sng">
                <a:solidFill>
                  <a:schemeClr val="bg1"/>
                </a:solidFill>
              </a:rPr>
              <a:t>Loving v. Virginia</a:t>
            </a:r>
            <a:r>
              <a:rPr lang="en-US" sz="2400" b="1">
                <a:solidFill>
                  <a:schemeClr val="bg1"/>
                </a:solidFill>
              </a:rPr>
              <a:t>, the Supreme Court decision that </a:t>
            </a:r>
            <a:r>
              <a:rPr lang="en-US" sz="2400" b="1" i="1" u="sng">
                <a:solidFill>
                  <a:schemeClr val="bg1"/>
                </a:solidFill>
              </a:rPr>
              <a:t>ended the practice of making interracial marriages a crime. </a:t>
            </a:r>
          </a:p>
        </p:txBody>
      </p:sp>
      <p:pic>
        <p:nvPicPr>
          <p:cNvPr id="138251" name="Picture 11" descr="gay-wedding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4495800"/>
            <a:ext cx="1981200" cy="2362200"/>
          </a:xfrm>
          <a:prstGeom prst="rect">
            <a:avLst/>
          </a:prstGeom>
          <a:noFill/>
        </p:spPr>
      </p:pic>
      <p:pic>
        <p:nvPicPr>
          <p:cNvPr id="138252" name="Picture 12" descr="RSAH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3" name="Picture 13" descr="RSAH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0580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514600"/>
            <a:ext cx="2514600" cy="1470025"/>
          </a:xfrm>
        </p:spPr>
        <p:txBody>
          <a:bodyPr/>
          <a:lstStyle/>
          <a:p>
            <a:r>
              <a:rPr lang="en-US">
                <a:hlinkClick r:id="rId2" action="ppaction://hlinkfile"/>
              </a:rPr>
              <a:t>Stop the Hate</a:t>
            </a:r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"/>
            <a:ext cx="8458200" cy="1066800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</a:rPr>
              <a:t>HATE PARALLELS HATE</a:t>
            </a:r>
          </a:p>
        </p:txBody>
      </p:sp>
      <p:pic>
        <p:nvPicPr>
          <p:cNvPr id="139268" name="Picture 4" descr="divers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371600"/>
            <a:ext cx="4953000" cy="4419600"/>
          </a:xfrm>
          <a:prstGeom prst="rect">
            <a:avLst/>
          </a:prstGeom>
          <a:noFill/>
        </p:spPr>
      </p:pic>
      <p:pic>
        <p:nvPicPr>
          <p:cNvPr id="139269" name="Picture 5" descr="RSAH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70" name="Picture 6" descr="RSAH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"/>
            <a:ext cx="8458200" cy="1066800"/>
          </a:xfrm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</a:rPr>
              <a:t>HATE PARALLELS HATE</a:t>
            </a:r>
          </a:p>
        </p:txBody>
      </p:sp>
      <p:pic>
        <p:nvPicPr>
          <p:cNvPr id="140292" name="Picture 4" descr="kiosk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57688"/>
            <a:ext cx="4724400" cy="2500312"/>
          </a:xfrm>
          <a:prstGeom prst="rect">
            <a:avLst/>
          </a:prstGeom>
          <a:noFill/>
        </p:spPr>
      </p:pic>
      <p:pic>
        <p:nvPicPr>
          <p:cNvPr id="140293" name="Picture 5" descr="RSA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4" name="Picture 6" descr="RSAH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320" name="Picture 32" descr="COEXISTENCE But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5791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21" name="Picture 33" descr="Hate%20Crime%20Pos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3938" y="4343400"/>
            <a:ext cx="1770062" cy="2514600"/>
          </a:xfrm>
          <a:prstGeom prst="rect">
            <a:avLst/>
          </a:prstGeom>
          <a:noFill/>
        </p:spPr>
      </p:pic>
      <p:pic>
        <p:nvPicPr>
          <p:cNvPr id="140324" name="Picture 36" descr="27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295400"/>
            <a:ext cx="4495800" cy="3028950"/>
          </a:xfrm>
          <a:prstGeom prst="rect">
            <a:avLst/>
          </a:prstGeom>
          <a:noFill/>
        </p:spPr>
      </p:pic>
      <p:pic>
        <p:nvPicPr>
          <p:cNvPr id="140326" name="Picture 38" descr="6097-WhyHateUs3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4341813"/>
            <a:ext cx="2743200" cy="2516187"/>
          </a:xfrm>
          <a:prstGeom prst="rect">
            <a:avLst/>
          </a:prstGeom>
          <a:noFill/>
        </p:spPr>
      </p:pic>
      <p:pic>
        <p:nvPicPr>
          <p:cNvPr id="140327" name="Picture 39" descr="graphic from cws worksho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295400"/>
            <a:ext cx="4800600" cy="31305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HATE IS NOT A FAMILY VALUE But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THE OPPOSITE OF GOOD But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95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11" descr="EXAMINE YOUR ASSUMPTIONS Butt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295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13" descr="SPEAK YOUR MIND Butt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4114800" y="0"/>
            <a:ext cx="40386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latin typeface="Showcard Gothic" pitchFamily="82" charset="0"/>
              </a:rPr>
              <a:t>What can I do?</a:t>
            </a:r>
            <a:r>
              <a:rPr lang="en-US" sz="2800">
                <a:solidFill>
                  <a:srgbClr val="FF0000"/>
                </a:solidFill>
                <a:latin typeface="Showcard Gothic" pitchFamily="82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Showcard Gothic" pitchFamily="82" charset="0"/>
              </a:rPr>
              <a:t>Start small, but think big!!!</a:t>
            </a:r>
          </a:p>
        </p:txBody>
      </p:sp>
      <p:pic>
        <p:nvPicPr>
          <p:cNvPr id="34831" name="Picture 15" descr="ENOUGH Butt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5181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diversity-is-imp-small"/>
          <p:cNvPicPr>
            <a:picLocks noChangeAspect="1" noChangeArrowheads="1"/>
          </p:cNvPicPr>
          <p:nvPr/>
        </p:nvPicPr>
        <p:blipFill>
          <a:blip r:embed="rId3"/>
          <a:srcRect t="21750" b="40514"/>
          <a:stretch>
            <a:fillRect/>
          </a:stretch>
        </p:blipFill>
        <p:spPr bwMode="auto">
          <a:xfrm>
            <a:off x="0" y="5991225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41425"/>
          </a:xfrm>
        </p:spPr>
        <p:txBody>
          <a:bodyPr/>
          <a:lstStyle/>
          <a:p>
            <a:r>
              <a:rPr lang="en-US"/>
              <a:t>How can we understand diversity?</a:t>
            </a:r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0" y="12954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ea typeface="Arial" pitchFamily="-106" charset="0"/>
                <a:cs typeface="Arial" pitchFamily="-106" charset="0"/>
              </a:rPr>
              <a:t>True diversity is </a:t>
            </a:r>
            <a:r>
              <a:rPr lang="en-US" sz="2400" b="1" i="1" u="sng">
                <a:ea typeface="Arial" pitchFamily="-106" charset="0"/>
                <a:cs typeface="Arial" pitchFamily="-106" charset="0"/>
              </a:rPr>
              <a:t>embracing difference</a:t>
            </a:r>
            <a:r>
              <a:rPr lang="en-US" sz="2400" b="1" i="1">
                <a:ea typeface="Arial" pitchFamily="-106" charset="0"/>
                <a:cs typeface="Arial" pitchFamily="-106" charset="0"/>
              </a:rPr>
              <a:t> and understanding that there is NEVER just one true way to do anything.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400" b="1" i="1">
              <a:ea typeface="Arial" pitchFamily="-106" charset="0"/>
              <a:cs typeface="Arial" pitchFamily="-106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ea typeface="Arial" pitchFamily="-106" charset="0"/>
                <a:cs typeface="Arial" pitchFamily="-106" charset="0"/>
              </a:rPr>
              <a:t>True diversity involves accepting that </a:t>
            </a:r>
            <a:r>
              <a:rPr lang="en-US" sz="2400" b="1" i="1" u="sng">
                <a:ea typeface="Arial" pitchFamily="-106" charset="0"/>
                <a:cs typeface="Arial" pitchFamily="-106" charset="0"/>
              </a:rPr>
              <a:t>we all have</a:t>
            </a:r>
            <a:r>
              <a:rPr lang="en-US" sz="2400" b="1" i="1">
                <a:ea typeface="Arial" pitchFamily="-106" charset="0"/>
                <a:cs typeface="Arial" pitchFamily="-106" charset="0"/>
              </a:rPr>
              <a:t> preconceptions, stereotypes and misperceptions about those who are different from us.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400" b="1" i="1">
              <a:ea typeface="Arial" pitchFamily="-106" charset="0"/>
              <a:cs typeface="Arial" pitchFamily="-106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ea typeface="Arial" pitchFamily="-106" charset="0"/>
                <a:cs typeface="Arial" pitchFamily="-106" charset="0"/>
              </a:rPr>
              <a:t>It involves understanding that difference can be frightening, but it can also lead to growth.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400" b="1" i="1">
              <a:ea typeface="Arial" pitchFamily="-106" charset="0"/>
              <a:cs typeface="Arial" pitchFamily="-106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i="1">
                <a:ea typeface="Arial" pitchFamily="-106" charset="0"/>
                <a:cs typeface="Arial" pitchFamily="-106" charset="0"/>
              </a:rPr>
              <a:t>And, most importantly, it involves dialogue in a nonconfrontational, safe setting where we can ask those questions we often feel dumb or possibly offensive… but that we really need the answers to in order to get past our misconceptions.</a:t>
            </a:r>
            <a:r>
              <a:rPr lang="en-US" sz="2000">
                <a:ea typeface="Arial" pitchFamily="-106" charset="0"/>
                <a:cs typeface="Arial" pitchFamily="-106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400">
              <a:ea typeface="Arial" pitchFamily="-106" charset="0"/>
              <a:cs typeface="Arial" pitchFamily="-106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n-US" sz="1000">
                <a:solidFill>
                  <a:schemeClr val="bg1"/>
                </a:solidFill>
                <a:ea typeface="Arial" pitchFamily="-106" charset="0"/>
                <a:cs typeface="Arial" pitchFamily="-106" charset="0"/>
              </a:rPr>
              <a:t>-Celeste Atkins, Sociology, University of Southern California</a:t>
            </a:r>
            <a:r>
              <a:rPr lang="en-US" sz="2000">
                <a:solidFill>
                  <a:schemeClr val="bg1"/>
                </a:solidFill>
                <a:ea typeface="Arial" pitchFamily="-106" charset="0"/>
                <a:cs typeface="Arial" pitchFamily="-106" charset="0"/>
              </a:rPr>
              <a:t>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981200"/>
            <a:ext cx="3200400" cy="2895600"/>
          </a:xfrm>
        </p:spPr>
        <p:txBody>
          <a:bodyPr/>
          <a:lstStyle/>
          <a:p>
            <a:r>
              <a:rPr lang="en-US" sz="3400" b="1" i="1">
                <a:solidFill>
                  <a:srgbClr val="800000"/>
                </a:solidFill>
                <a:latin typeface="Showcard Gothic" pitchFamily="82" charset="0"/>
              </a:rPr>
              <a:t>Diversity is the one thing we have in common.  Celebrate it every day!!!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nohate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2575"/>
            <a:ext cx="3810000" cy="3705225"/>
          </a:xfrm>
          <a:prstGeom prst="rect">
            <a:avLst/>
          </a:prstGeom>
          <a:noFill/>
        </p:spPr>
      </p:pic>
      <p:pic>
        <p:nvPicPr>
          <p:cNvPr id="150535" name="Picture 7" descr="diversity-is-imp-small"/>
          <p:cNvPicPr>
            <a:picLocks noChangeAspect="1" noChangeArrowheads="1"/>
          </p:cNvPicPr>
          <p:nvPr/>
        </p:nvPicPr>
        <p:blipFill>
          <a:blip r:embed="rId3"/>
          <a:srcRect t="21750" b="40514"/>
          <a:stretch>
            <a:fillRect/>
          </a:stretch>
        </p:blipFill>
        <p:spPr bwMode="auto">
          <a:xfrm>
            <a:off x="6400800" y="0"/>
            <a:ext cx="274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8" name="Picture 10" descr="children_of_diversity_p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943600"/>
            <a:ext cx="5410200" cy="1296988"/>
          </a:xfrm>
          <a:prstGeom prst="rect">
            <a:avLst/>
          </a:prstGeom>
          <a:noFill/>
        </p:spPr>
      </p:pic>
      <p:pic>
        <p:nvPicPr>
          <p:cNvPr id="150539" name="Picture 11" descr="diversity-is-imp-small"/>
          <p:cNvPicPr>
            <a:picLocks noChangeAspect="1" noChangeArrowheads="1"/>
          </p:cNvPicPr>
          <p:nvPr/>
        </p:nvPicPr>
        <p:blipFill>
          <a:blip r:embed="rId3"/>
          <a:srcRect t="21750" b="40514"/>
          <a:stretch>
            <a:fillRect/>
          </a:stretch>
        </p:blipFill>
        <p:spPr bwMode="auto">
          <a:xfrm>
            <a:off x="3733800" y="0"/>
            <a:ext cx="274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BE1DD-F4CF-3E42-8846-478A2BE0A68E}" type="datetime1">
              <a:rPr lang="en-US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2006 www.brainybetty.com;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60AF5-854A-6943-B5C5-E936747416C7}" type="slidenum">
              <a:rPr lang="en-US"/>
              <a:pPr/>
              <a:t>42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 action="ppaction://hlinkfile"/>
              </a:rPr>
              <a:t>Exit Video</a:t>
            </a:r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04800" y="5715000"/>
            <a:ext cx="7086600" cy="1143000"/>
          </a:xfrm>
        </p:spPr>
        <p:txBody>
          <a:bodyPr/>
          <a:lstStyle/>
          <a:p>
            <a:pPr algn="r"/>
            <a:r>
              <a:rPr lang="en-US" sz="2600" b="1"/>
              <a:t>It really isn’t much of an issue any more – is it</a:t>
            </a:r>
            <a:r>
              <a:rPr lang="en-US" sz="2800" b="1"/>
              <a:t>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04800"/>
            <a:ext cx="7239000" cy="990600"/>
          </a:xfrm>
        </p:spPr>
        <p:txBody>
          <a:bodyPr/>
          <a:lstStyle/>
          <a:p>
            <a:r>
              <a:rPr lang="en-US" sz="4800" b="1" i="1">
                <a:solidFill>
                  <a:schemeClr val="tx1"/>
                </a:solidFill>
              </a:rPr>
              <a:t>Why should </a:t>
            </a:r>
            <a:r>
              <a:rPr lang="en-US" sz="4800" b="1" i="1" u="sng">
                <a:solidFill>
                  <a:srgbClr val="CC0000"/>
                </a:solidFill>
              </a:rPr>
              <a:t>you</a:t>
            </a:r>
            <a:r>
              <a:rPr lang="en-US" sz="4800" b="1" i="1">
                <a:solidFill>
                  <a:schemeClr val="tx1"/>
                </a:solidFill>
              </a:rPr>
              <a:t> care?</a:t>
            </a:r>
          </a:p>
          <a:p>
            <a:endParaRPr lang="en-US" sz="1800" b="1" i="1">
              <a:solidFill>
                <a:schemeClr val="tx1"/>
              </a:solidFill>
            </a:endParaRPr>
          </a:p>
        </p:txBody>
      </p:sp>
      <p:pic>
        <p:nvPicPr>
          <p:cNvPr id="125956" name="Picture 4" descr="diversity-is-imp-small"/>
          <p:cNvPicPr>
            <a:picLocks noChangeAspect="1" noChangeArrowheads="1"/>
          </p:cNvPicPr>
          <p:nvPr/>
        </p:nvPicPr>
        <p:blipFill>
          <a:blip r:embed="rId2"/>
          <a:srcRect t="21750" b="40514"/>
          <a:stretch>
            <a:fillRect/>
          </a:stretch>
        </p:blipFill>
        <p:spPr bwMode="auto">
          <a:xfrm>
            <a:off x="6858000" y="5892800"/>
            <a:ext cx="22860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2" name="Picture 12" descr="sb-2007-04-09-Fox_Deb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240463" cy="6858000"/>
          </a:xfrm>
          <a:prstGeom prst="rect">
            <a:avLst/>
          </a:prstGeom>
          <a:noFill/>
        </p:spPr>
      </p:pic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371600" y="4953000"/>
            <a:ext cx="6096000" cy="366713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010400" cy="762000"/>
          </a:xfrm>
        </p:spPr>
        <p:txBody>
          <a:bodyPr/>
          <a:lstStyle/>
          <a:p>
            <a:r>
              <a:rPr lang="en-US" sz="3200" b="1" i="1" u="sng"/>
              <a:t>What’s gender got to do with it?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0" y="685800"/>
            <a:ext cx="7162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i="1"/>
              <a:t>On his MSNBC show, Tucker Carlson says, "There's just something about [Hillary] that feels castrating, overbearing and scary"</a:t>
            </a:r>
          </a:p>
        </p:txBody>
      </p:sp>
      <p:pic>
        <p:nvPicPr>
          <p:cNvPr id="100373" name="Picture 21" descr="cleav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5175" y="1371600"/>
            <a:ext cx="2028825" cy="2209800"/>
          </a:xfrm>
          <a:prstGeom prst="rect">
            <a:avLst/>
          </a:prstGeom>
          <a:noFill/>
        </p:spPr>
      </p:pic>
      <p:pic>
        <p:nvPicPr>
          <p:cNvPr id="100375" name="Picture 23" descr="hillary_clinton_boobs_bill_cleav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9688" y="4648200"/>
            <a:ext cx="1484312" cy="2209800"/>
          </a:xfrm>
          <a:prstGeom prst="rect">
            <a:avLst/>
          </a:prstGeom>
          <a:noFill/>
        </p:spPr>
      </p:pic>
      <p:pic>
        <p:nvPicPr>
          <p:cNvPr id="100377" name="Picture 25" descr="hillary-clinton-08-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229100"/>
            <a:ext cx="2914650" cy="2628900"/>
          </a:xfrm>
          <a:prstGeom prst="rect">
            <a:avLst/>
          </a:prstGeom>
          <a:noFill/>
        </p:spPr>
      </p:pic>
      <p:pic>
        <p:nvPicPr>
          <p:cNvPr id="100379" name="Picture 27" descr="2007-07-17_Hillary_Drudge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3581400"/>
            <a:ext cx="2057400" cy="1111250"/>
          </a:xfrm>
          <a:prstGeom prst="rect">
            <a:avLst/>
          </a:prstGeom>
          <a:noFill/>
        </p:spPr>
      </p:pic>
      <p:pic>
        <p:nvPicPr>
          <p:cNvPr id="100382" name="Picture 30" descr="hi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4191000"/>
            <a:ext cx="1725613" cy="2667000"/>
          </a:xfrm>
          <a:prstGeom prst="rect">
            <a:avLst/>
          </a:prstGeom>
          <a:noFill/>
        </p:spPr>
      </p:pic>
      <p:pic>
        <p:nvPicPr>
          <p:cNvPr id="100384" name="Picture 32" descr="hillary-clinton-nutcrack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76713"/>
            <a:ext cx="3352800" cy="2681287"/>
          </a:xfrm>
          <a:prstGeom prst="rect">
            <a:avLst/>
          </a:prstGeom>
          <a:noFill/>
        </p:spPr>
      </p:pic>
      <p:pic>
        <p:nvPicPr>
          <p:cNvPr id="100385" name="Picture 33" descr="Hillary20urina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3175" y="1600200"/>
            <a:ext cx="2012950" cy="2819400"/>
          </a:xfrm>
          <a:prstGeom prst="rect">
            <a:avLst/>
          </a:prstGeom>
          <a:noFill/>
        </p:spPr>
      </p:pic>
      <p:pic>
        <p:nvPicPr>
          <p:cNvPr id="100386" name="Picture 34" descr="07040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828800"/>
            <a:ext cx="3276600" cy="2389188"/>
          </a:xfrm>
          <a:prstGeom prst="rect">
            <a:avLst/>
          </a:prstGeom>
          <a:noFill/>
        </p:spPr>
      </p:pic>
      <p:pic>
        <p:nvPicPr>
          <p:cNvPr id="100388" name="Picture 36" descr="HillaryWickedWitc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76600" y="1524000"/>
            <a:ext cx="1822450" cy="2667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7010400" cy="762000"/>
          </a:xfrm>
        </p:spPr>
        <p:txBody>
          <a:bodyPr/>
          <a:lstStyle/>
          <a:p>
            <a:r>
              <a:rPr lang="en-US" sz="2800" b="1" i="1" u="sng"/>
              <a:t>Even the CCSU Recorder weigh’s in…</a:t>
            </a:r>
          </a:p>
        </p:txBody>
      </p:sp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2651125" y="2322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8564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6125"/>
            <a:ext cx="4945063" cy="6111875"/>
          </a:xfrm>
          <a:prstGeom prst="rect">
            <a:avLst/>
          </a:prstGeom>
          <a:noFill/>
        </p:spPr>
      </p:pic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4953000" y="762000"/>
            <a:ext cx="4191000" cy="6121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/>
              <a:t>Proper Theme Song for Hillary Clinton: “She’s a very kinky girl” when it comes to harnessing power. Being addicted to the political process and achieving the presidency is, to her, one of the sexiest things possible.</a:t>
            </a:r>
          </a:p>
          <a:p>
            <a:pPr algn="l"/>
            <a:endParaRPr lang="en-US" sz="2200"/>
          </a:p>
          <a:p>
            <a:pPr algn="l"/>
            <a:endParaRPr lang="en-US" sz="2200"/>
          </a:p>
          <a:p>
            <a:pPr algn="l"/>
            <a:r>
              <a:rPr lang="en-US" sz="2200"/>
              <a:t>Though not Barack Obama’s official campaign theme song, Obama bumped [Jay-Z, “99 Problems”] after beating Hillary in Iowa. “I got 99 problems but a bitch ain’t one” didn’t go over so well with Hillary supporters, but it showed balls on Obama’s part.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Arial Font Family</a:t>
            </a:r>
          </a:p>
        </p:txBody>
      </p:sp>
      <p:pic>
        <p:nvPicPr>
          <p:cNvPr id="126979" name="Picture 3" descr="Barack-Obama-Rapp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514600"/>
            <a:ext cx="4191000" cy="3990975"/>
          </a:xfrm>
          <a:prstGeom prst="rect">
            <a:avLst/>
          </a:prstGeom>
          <a:noFill/>
        </p:spPr>
      </p:pic>
      <p:pic>
        <p:nvPicPr>
          <p:cNvPr id="126980" name="Picture 4" descr="sofreshsoclearn-7999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4343400" cy="4343400"/>
          </a:xfrm>
          <a:prstGeom prst="rect">
            <a:avLst/>
          </a:prstGeom>
          <a:noFill/>
        </p:spPr>
      </p:pic>
      <p:pic>
        <p:nvPicPr>
          <p:cNvPr id="126981" name="Picture 5" descr="doc45aceed0337187210850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</p:spPr>
      </p:pic>
      <p:sp>
        <p:nvSpPr>
          <p:cNvPr id="1269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800600" y="0"/>
            <a:ext cx="4038600" cy="2819400"/>
          </a:xfrm>
          <a:noFill/>
          <a:ln/>
        </p:spPr>
        <p:txBody>
          <a:bodyPr/>
          <a:lstStyle/>
          <a:p>
            <a:r>
              <a:rPr lang="en-US"/>
              <a:t>Is Obama black enough?</a:t>
            </a:r>
          </a:p>
        </p:txBody>
      </p:sp>
      <p:pic>
        <p:nvPicPr>
          <p:cNvPr id="12698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2438400"/>
            <a:ext cx="2819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4" name="Picture 8" descr="obam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3725" y="4343400"/>
            <a:ext cx="2200275" cy="2514600"/>
          </a:xfrm>
          <a:prstGeom prst="rect">
            <a:avLst/>
          </a:prstGeom>
          <a:noFill/>
        </p:spPr>
      </p:pic>
      <p:pic>
        <p:nvPicPr>
          <p:cNvPr id="126986" name="Picture 10" descr="t1hom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4452938"/>
            <a:ext cx="2667000" cy="24050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6">
  <a:themeElements>
    <a:clrScheme name="AA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AA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A6">
  <a:themeElements>
    <a:clrScheme name="1_AA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A6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1_AA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A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A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AA6</Template>
  <TotalTime>4115</TotalTime>
  <Words>1634</Words>
  <Application>Microsoft Office PowerPoint</Application>
  <PresentationFormat>On-screen Show (4:3)</PresentationFormat>
  <Paragraphs>227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AA6</vt:lpstr>
      <vt:lpstr>1_AA6</vt:lpstr>
      <vt:lpstr>Sponsored by the Faculty Senate Diversity Committee</vt:lpstr>
      <vt:lpstr>PowerPoint Presentation</vt:lpstr>
      <vt:lpstr>Diversity is NOT:</vt:lpstr>
      <vt:lpstr>How can we understand diversity?</vt:lpstr>
      <vt:lpstr>It really isn’t much of an issue any more – is it?</vt:lpstr>
      <vt:lpstr>PowerPoint Presentation</vt:lpstr>
      <vt:lpstr>What’s gender got to do with it?</vt:lpstr>
      <vt:lpstr>Even the CCSU Recorder weigh’s in…</vt:lpstr>
      <vt:lpstr>Is Obama black enough?</vt:lpstr>
      <vt:lpstr>The Bradley Effect???</vt:lpstr>
      <vt:lpstr>The Politics of Faith in America</vt:lpstr>
      <vt:lpstr>According to the ADL  The ADL counted a total of 1,554 anti-Semitic incidents across the United States in 2006, representing a 12 percent decline from 1,757 reported in 2005. </vt:lpstr>
      <vt:lpstr>According to the USA TODAY/Gallup Poll   39% of Americans admitted some prejudice against Muslims.   39% of Americans favored requiring Muslims - including U.S. citizens - to carry a special ID to prevent “terrorist attacks in the United States."   33% of Americans thought U.S. Muslims were sympathetic to al-Qaeda.  22% wouldn’t want Muslims as neighbors. </vt:lpstr>
      <vt:lpstr>PowerPoint Presentation</vt:lpstr>
      <vt:lpstr>Hartford Courant Headlines in 2008</vt:lpstr>
      <vt:lpstr>PowerPoint Presentation</vt:lpstr>
      <vt:lpstr>A snapshot of CCSU 2006-2007</vt:lpstr>
      <vt:lpstr>“Rape only hurts if you fight it” Excerpts from the Recorder Feb 7, 2007</vt:lpstr>
      <vt:lpstr>Reported Rapes in Connecticut</vt:lpstr>
      <vt:lpstr>But those are extreme acts…</vt:lpstr>
      <vt:lpstr>Reality?</vt:lpstr>
      <vt:lpstr>PowerPoint Presentation</vt:lpstr>
      <vt:lpstr>Also from the Recorder</vt:lpstr>
      <vt:lpstr>“Lighten up, it’s just a cartoon.”</vt:lpstr>
      <vt:lpstr>“It’s only the recorder…”</vt:lpstr>
      <vt:lpstr>It’s all black and white</vt:lpstr>
      <vt:lpstr>“These are isolated incidents”</vt:lpstr>
      <vt:lpstr>In 2004 there were 116 hate crimes in Connecticut…</vt:lpstr>
      <vt:lpstr>PowerPoint Presentation</vt:lpstr>
      <vt:lpstr>PowerPoint Presentation</vt:lpstr>
      <vt:lpstr>But, at least, I’m not prejudiced</vt:lpstr>
      <vt:lpstr>Is this a snapshot of CCSU in 2008?</vt:lpstr>
      <vt:lpstr>Or is this CCSU in 2008??   YOU decide!!!</vt:lpstr>
      <vt:lpstr>PowerPoint Presentation</vt:lpstr>
      <vt:lpstr>PowerPoint Presentation</vt:lpstr>
      <vt:lpstr>HATE PARALLELS HATE!!!</vt:lpstr>
      <vt:lpstr>Stop the Hate</vt:lpstr>
      <vt:lpstr>PowerPoint Presentation</vt:lpstr>
      <vt:lpstr>PowerPoint Presentation</vt:lpstr>
      <vt:lpstr>Diversity is the one thing we have in common.  Celebrate it every day!!!</vt:lpstr>
      <vt:lpstr>PowerPoint Presentation</vt:lpstr>
      <vt:lpstr>PowerPoint Presentation</vt:lpstr>
    </vt:vector>
  </TitlesOfParts>
  <Company>CCSU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CCSU</dc:creator>
  <cp:lastModifiedBy>v</cp:lastModifiedBy>
  <cp:revision>134</cp:revision>
  <dcterms:created xsi:type="dcterms:W3CDTF">2010-01-29T20:33:19Z</dcterms:created>
  <dcterms:modified xsi:type="dcterms:W3CDTF">2014-05-01T17:51:59Z</dcterms:modified>
</cp:coreProperties>
</file>