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7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5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icki, Margaret M. (Travel)" initials="NMM(" lastIdx="2" clrIdx="0">
    <p:extLst>
      <p:ext uri="{19B8F6BF-5375-455C-9EA6-DF929625EA0E}">
        <p15:presenceInfo xmlns:p15="http://schemas.microsoft.com/office/powerpoint/2012/main" userId="Nowicki, Margaret M. (Travel)" providerId="None"/>
      </p:ext>
    </p:extLst>
  </p:cmAuthor>
  <p:cmAuthor id="2" name="Nowicki, Margaret M. (Travel)" initials="NMM( [2]" lastIdx="1" clrIdx="1">
    <p:extLst>
      <p:ext uri="{19B8F6BF-5375-455C-9EA6-DF929625EA0E}">
        <p15:presenceInfo xmlns:p15="http://schemas.microsoft.com/office/powerpoint/2012/main" userId="S::margaret.nowicki@ccsu.edu::11cc8f66-0065-465b-84d6-c144a156db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2T11:34:43.523" idx="1">
    <p:pos x="10" y="10"/>
    <p:text>lll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mailto:CCSUTravelHelpdesk@ccsu.edu" TargetMode="External"/><Relationship Id="rId1" Type="http://schemas.openxmlformats.org/officeDocument/2006/relationships/hyperlink" Target="https://www.ccsu.edu/fiscalaffairs/travel/index.html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mailto:CCSUTravelHelpdesk@ccsu.edu" TargetMode="External"/><Relationship Id="rId1" Type="http://schemas.openxmlformats.org/officeDocument/2006/relationships/hyperlink" Target="https://www.ccsu.edu/fiscalaffairs/travel/index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8EF8BB-6FE9-406F-9F03-2CD78AB9DB26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6E3275-2343-4FC8-B1C6-7E0308F4DDD1}">
      <dgm:prSet/>
      <dgm:spPr/>
      <dgm:t>
        <a:bodyPr/>
        <a:lstStyle/>
        <a:p>
          <a:r>
            <a:rPr lang="en-US" dirty="0"/>
            <a:t>Please refer to the </a:t>
          </a:r>
          <a:r>
            <a:rPr lang="en-US" dirty="0">
              <a:hlinkClick xmlns:r="http://schemas.openxmlformats.org/officeDocument/2006/relationships" r:id="rId1"/>
            </a:rPr>
            <a:t>Travel webpage</a:t>
          </a:r>
          <a:r>
            <a:rPr lang="en-US" dirty="0"/>
            <a:t> or call the Travel Office (x22580) for policy-related questions</a:t>
          </a:r>
        </a:p>
      </dgm:t>
    </dgm:pt>
    <dgm:pt modelId="{5D2D6B23-0001-4A8D-B235-C7E95C7EE6A5}" type="parTrans" cxnId="{2603F15A-E498-4719-BE1F-FB4017C2A838}">
      <dgm:prSet/>
      <dgm:spPr/>
      <dgm:t>
        <a:bodyPr/>
        <a:lstStyle/>
        <a:p>
          <a:endParaRPr lang="en-US"/>
        </a:p>
      </dgm:t>
    </dgm:pt>
    <dgm:pt modelId="{7AA23E59-0A23-4B46-BA0F-568DD33DD391}" type="sibTrans" cxnId="{2603F15A-E498-4719-BE1F-FB4017C2A838}">
      <dgm:prSet/>
      <dgm:spPr/>
      <dgm:t>
        <a:bodyPr/>
        <a:lstStyle/>
        <a:p>
          <a:endParaRPr lang="en-US"/>
        </a:p>
      </dgm:t>
    </dgm:pt>
    <dgm:pt modelId="{F77EF07A-A3FB-4F02-92FF-CBD7251E0AA7}">
      <dgm:prSet/>
      <dgm:spPr/>
      <dgm:t>
        <a:bodyPr/>
        <a:lstStyle/>
        <a:p>
          <a:r>
            <a:rPr lang="en-US" dirty="0"/>
            <a:t>Please email the Travel Office (</a:t>
          </a:r>
          <a:r>
            <a:rPr lang="en-US" dirty="0">
              <a:hlinkClick xmlns:r="http://schemas.openxmlformats.org/officeDocument/2006/relationships" r:id="rId2"/>
            </a:rPr>
            <a:t>CCSUTravelHelpdesk@ccsu.edu</a:t>
          </a:r>
          <a:r>
            <a:rPr lang="en-US" dirty="0"/>
            <a:t>) with screenshots of the error message and we will assist via email, telephone, WebEx or Microsoft Teams </a:t>
          </a:r>
        </a:p>
      </dgm:t>
    </dgm:pt>
    <dgm:pt modelId="{C8FD74E9-0BB9-43DC-93C9-E921DB7004AE}" type="parTrans" cxnId="{A148AF5D-17C4-45AD-9F36-C002CFF34503}">
      <dgm:prSet/>
      <dgm:spPr/>
      <dgm:t>
        <a:bodyPr/>
        <a:lstStyle/>
        <a:p>
          <a:endParaRPr lang="en-US"/>
        </a:p>
      </dgm:t>
    </dgm:pt>
    <dgm:pt modelId="{D8770466-C94B-4DC9-8315-CF9496314844}" type="sibTrans" cxnId="{A148AF5D-17C4-45AD-9F36-C002CFF34503}">
      <dgm:prSet/>
      <dgm:spPr/>
      <dgm:t>
        <a:bodyPr/>
        <a:lstStyle/>
        <a:p>
          <a:endParaRPr lang="en-US"/>
        </a:p>
      </dgm:t>
    </dgm:pt>
    <dgm:pt modelId="{6D06AF20-B8A0-4B1B-8993-59E9ACFA6C6E}" type="pres">
      <dgm:prSet presAssocID="{728EF8BB-6FE9-406F-9F03-2CD78AB9DB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B4ABE15-605F-41F8-B0DB-9DE35F743711}" type="pres">
      <dgm:prSet presAssocID="{3D6E3275-2343-4FC8-B1C6-7E0308F4DDD1}" presName="hierRoot1" presStyleCnt="0"/>
      <dgm:spPr/>
    </dgm:pt>
    <dgm:pt modelId="{6BC4702F-3675-4873-B94E-CCD0B164F5C5}" type="pres">
      <dgm:prSet presAssocID="{3D6E3275-2343-4FC8-B1C6-7E0308F4DDD1}" presName="composite" presStyleCnt="0"/>
      <dgm:spPr/>
    </dgm:pt>
    <dgm:pt modelId="{50C47E4A-1DF9-4094-930A-B4FDB63E73AA}" type="pres">
      <dgm:prSet presAssocID="{3D6E3275-2343-4FC8-B1C6-7E0308F4DDD1}" presName="background" presStyleLbl="node0" presStyleIdx="0" presStyleCnt="2"/>
      <dgm:spPr/>
    </dgm:pt>
    <dgm:pt modelId="{BDB54B5A-668E-48BB-8B57-9E29321D37A3}" type="pres">
      <dgm:prSet presAssocID="{3D6E3275-2343-4FC8-B1C6-7E0308F4DDD1}" presName="text" presStyleLbl="fgAcc0" presStyleIdx="0" presStyleCnt="2">
        <dgm:presLayoutVars>
          <dgm:chPref val="3"/>
        </dgm:presLayoutVars>
      </dgm:prSet>
      <dgm:spPr/>
    </dgm:pt>
    <dgm:pt modelId="{E614A3C9-6BC6-4E81-8493-2543B5C034CF}" type="pres">
      <dgm:prSet presAssocID="{3D6E3275-2343-4FC8-B1C6-7E0308F4DDD1}" presName="hierChild2" presStyleCnt="0"/>
      <dgm:spPr/>
    </dgm:pt>
    <dgm:pt modelId="{08220289-A7A0-4824-91E7-F77D2AB32076}" type="pres">
      <dgm:prSet presAssocID="{F77EF07A-A3FB-4F02-92FF-CBD7251E0AA7}" presName="hierRoot1" presStyleCnt="0"/>
      <dgm:spPr/>
    </dgm:pt>
    <dgm:pt modelId="{B3DE25D1-00D6-421A-A5B5-C01A08273091}" type="pres">
      <dgm:prSet presAssocID="{F77EF07A-A3FB-4F02-92FF-CBD7251E0AA7}" presName="composite" presStyleCnt="0"/>
      <dgm:spPr/>
    </dgm:pt>
    <dgm:pt modelId="{62FBBE93-6581-4FDE-AEAC-A7AD947CF0DC}" type="pres">
      <dgm:prSet presAssocID="{F77EF07A-A3FB-4F02-92FF-CBD7251E0AA7}" presName="background" presStyleLbl="node0" presStyleIdx="1" presStyleCnt="2"/>
      <dgm:spPr/>
    </dgm:pt>
    <dgm:pt modelId="{4D3FDE89-0C8D-42E1-9EBF-5B1D64BF0E10}" type="pres">
      <dgm:prSet presAssocID="{F77EF07A-A3FB-4F02-92FF-CBD7251E0AA7}" presName="text" presStyleLbl="fgAcc0" presStyleIdx="1" presStyleCnt="2">
        <dgm:presLayoutVars>
          <dgm:chPref val="3"/>
        </dgm:presLayoutVars>
      </dgm:prSet>
      <dgm:spPr/>
    </dgm:pt>
    <dgm:pt modelId="{F8424D6F-9424-4914-9EFC-B68601660A25}" type="pres">
      <dgm:prSet presAssocID="{F77EF07A-A3FB-4F02-92FF-CBD7251E0AA7}" presName="hierChild2" presStyleCnt="0"/>
      <dgm:spPr/>
    </dgm:pt>
  </dgm:ptLst>
  <dgm:cxnLst>
    <dgm:cxn modelId="{24C22F08-B4B0-441B-BD5B-91E8446624E9}" type="presOf" srcId="{728EF8BB-6FE9-406F-9F03-2CD78AB9DB26}" destId="{6D06AF20-B8A0-4B1B-8993-59E9ACFA6C6E}" srcOrd="0" destOrd="0" presId="urn:microsoft.com/office/officeart/2005/8/layout/hierarchy1"/>
    <dgm:cxn modelId="{A148AF5D-17C4-45AD-9F36-C002CFF34503}" srcId="{728EF8BB-6FE9-406F-9F03-2CD78AB9DB26}" destId="{F77EF07A-A3FB-4F02-92FF-CBD7251E0AA7}" srcOrd="1" destOrd="0" parTransId="{C8FD74E9-0BB9-43DC-93C9-E921DB7004AE}" sibTransId="{D8770466-C94B-4DC9-8315-CF9496314844}"/>
    <dgm:cxn modelId="{7C38CF42-A831-4CC9-B388-ABFF953DD590}" type="presOf" srcId="{3D6E3275-2343-4FC8-B1C6-7E0308F4DDD1}" destId="{BDB54B5A-668E-48BB-8B57-9E29321D37A3}" srcOrd="0" destOrd="0" presId="urn:microsoft.com/office/officeart/2005/8/layout/hierarchy1"/>
    <dgm:cxn modelId="{2603F15A-E498-4719-BE1F-FB4017C2A838}" srcId="{728EF8BB-6FE9-406F-9F03-2CD78AB9DB26}" destId="{3D6E3275-2343-4FC8-B1C6-7E0308F4DDD1}" srcOrd="0" destOrd="0" parTransId="{5D2D6B23-0001-4A8D-B235-C7E95C7EE6A5}" sibTransId="{7AA23E59-0A23-4B46-BA0F-568DD33DD391}"/>
    <dgm:cxn modelId="{58C3488D-37CF-41AE-B0BD-9E19EC1470FD}" type="presOf" srcId="{F77EF07A-A3FB-4F02-92FF-CBD7251E0AA7}" destId="{4D3FDE89-0C8D-42E1-9EBF-5B1D64BF0E10}" srcOrd="0" destOrd="0" presId="urn:microsoft.com/office/officeart/2005/8/layout/hierarchy1"/>
    <dgm:cxn modelId="{A1AA2C0A-00A2-4018-9B7B-230C6223C7D7}" type="presParOf" srcId="{6D06AF20-B8A0-4B1B-8993-59E9ACFA6C6E}" destId="{EB4ABE15-605F-41F8-B0DB-9DE35F743711}" srcOrd="0" destOrd="0" presId="urn:microsoft.com/office/officeart/2005/8/layout/hierarchy1"/>
    <dgm:cxn modelId="{DC9AAF0F-9802-47EC-8245-8D1E8F38C2BF}" type="presParOf" srcId="{EB4ABE15-605F-41F8-B0DB-9DE35F743711}" destId="{6BC4702F-3675-4873-B94E-CCD0B164F5C5}" srcOrd="0" destOrd="0" presId="urn:microsoft.com/office/officeart/2005/8/layout/hierarchy1"/>
    <dgm:cxn modelId="{05297CA7-8A84-4063-834A-FCCCDDD40E34}" type="presParOf" srcId="{6BC4702F-3675-4873-B94E-CCD0B164F5C5}" destId="{50C47E4A-1DF9-4094-930A-B4FDB63E73AA}" srcOrd="0" destOrd="0" presId="urn:microsoft.com/office/officeart/2005/8/layout/hierarchy1"/>
    <dgm:cxn modelId="{EE45F492-D97D-4D22-B4E1-E2B4F802C2E5}" type="presParOf" srcId="{6BC4702F-3675-4873-B94E-CCD0B164F5C5}" destId="{BDB54B5A-668E-48BB-8B57-9E29321D37A3}" srcOrd="1" destOrd="0" presId="urn:microsoft.com/office/officeart/2005/8/layout/hierarchy1"/>
    <dgm:cxn modelId="{AD5FB475-708D-445C-9F11-16FE940C5244}" type="presParOf" srcId="{EB4ABE15-605F-41F8-B0DB-9DE35F743711}" destId="{E614A3C9-6BC6-4E81-8493-2543B5C034CF}" srcOrd="1" destOrd="0" presId="urn:microsoft.com/office/officeart/2005/8/layout/hierarchy1"/>
    <dgm:cxn modelId="{F3925EB3-8CC9-481B-AC52-195B5E0FA16F}" type="presParOf" srcId="{6D06AF20-B8A0-4B1B-8993-59E9ACFA6C6E}" destId="{08220289-A7A0-4824-91E7-F77D2AB32076}" srcOrd="1" destOrd="0" presId="urn:microsoft.com/office/officeart/2005/8/layout/hierarchy1"/>
    <dgm:cxn modelId="{586BBBE2-4A8F-44CA-B618-EBC8FD6F8DBA}" type="presParOf" srcId="{08220289-A7A0-4824-91E7-F77D2AB32076}" destId="{B3DE25D1-00D6-421A-A5B5-C01A08273091}" srcOrd="0" destOrd="0" presId="urn:microsoft.com/office/officeart/2005/8/layout/hierarchy1"/>
    <dgm:cxn modelId="{70E3A921-62D4-49BB-A638-18E089F40DA8}" type="presParOf" srcId="{B3DE25D1-00D6-421A-A5B5-C01A08273091}" destId="{62FBBE93-6581-4FDE-AEAC-A7AD947CF0DC}" srcOrd="0" destOrd="0" presId="urn:microsoft.com/office/officeart/2005/8/layout/hierarchy1"/>
    <dgm:cxn modelId="{D1164B08-727C-4F33-8E5D-B29C2596B424}" type="presParOf" srcId="{B3DE25D1-00D6-421A-A5B5-C01A08273091}" destId="{4D3FDE89-0C8D-42E1-9EBF-5B1D64BF0E10}" srcOrd="1" destOrd="0" presId="urn:microsoft.com/office/officeart/2005/8/layout/hierarchy1"/>
    <dgm:cxn modelId="{3B616231-7982-43E3-A38C-659E70DD0B2B}" type="presParOf" srcId="{08220289-A7A0-4824-91E7-F77D2AB32076}" destId="{F8424D6F-9424-4914-9EFC-B68601660A2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47E4A-1DF9-4094-930A-B4FDB63E73AA}">
      <dsp:nvSpPr>
        <dsp:cNvPr id="0" name=""/>
        <dsp:cNvSpPr/>
      </dsp:nvSpPr>
      <dsp:spPr>
        <a:xfrm>
          <a:off x="1214" y="212740"/>
          <a:ext cx="4261554" cy="27060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54B5A-668E-48BB-8B57-9E29321D37A3}">
      <dsp:nvSpPr>
        <dsp:cNvPr id="0" name=""/>
        <dsp:cNvSpPr/>
      </dsp:nvSpPr>
      <dsp:spPr>
        <a:xfrm>
          <a:off x="474720" y="662571"/>
          <a:ext cx="4261554" cy="2706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Please refer to the </a:t>
          </a:r>
          <a:r>
            <a:rPr lang="en-US" sz="2200" kern="1200" dirty="0">
              <a:hlinkClick xmlns:r="http://schemas.openxmlformats.org/officeDocument/2006/relationships" r:id="rId1"/>
            </a:rPr>
            <a:t>Travel webpage</a:t>
          </a:r>
          <a:r>
            <a:rPr lang="en-US" sz="2200" kern="1200" dirty="0"/>
            <a:t> or call the Travel Office (x22580) for policy-related questions</a:t>
          </a:r>
        </a:p>
      </dsp:txBody>
      <dsp:txXfrm>
        <a:off x="553979" y="741830"/>
        <a:ext cx="4103036" cy="2547569"/>
      </dsp:txXfrm>
    </dsp:sp>
    <dsp:sp modelId="{62FBBE93-6581-4FDE-AEAC-A7AD947CF0DC}">
      <dsp:nvSpPr>
        <dsp:cNvPr id="0" name=""/>
        <dsp:cNvSpPr/>
      </dsp:nvSpPr>
      <dsp:spPr>
        <a:xfrm>
          <a:off x="5209781" y="212740"/>
          <a:ext cx="4261554" cy="27060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FDE89-0C8D-42E1-9EBF-5B1D64BF0E10}">
      <dsp:nvSpPr>
        <dsp:cNvPr id="0" name=""/>
        <dsp:cNvSpPr/>
      </dsp:nvSpPr>
      <dsp:spPr>
        <a:xfrm>
          <a:off x="5683287" y="662571"/>
          <a:ext cx="4261554" cy="2706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Please email the Travel Office (</a:t>
          </a:r>
          <a:r>
            <a:rPr lang="en-US" sz="2200" kern="1200" dirty="0">
              <a:hlinkClick xmlns:r="http://schemas.openxmlformats.org/officeDocument/2006/relationships" r:id="rId2"/>
            </a:rPr>
            <a:t>CCSUTravelHelpdesk@ccsu.edu</a:t>
          </a:r>
          <a:r>
            <a:rPr lang="en-US" sz="2200" kern="1200" dirty="0"/>
            <a:t>) with screenshots of the error message and we will assist via email, telephone, WebEx or Microsoft Teams </a:t>
          </a:r>
        </a:p>
      </dsp:txBody>
      <dsp:txXfrm>
        <a:off x="5762546" y="741830"/>
        <a:ext cx="4103036" cy="2547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12" Type="http://schemas.openxmlformats.org/officeDocument/2006/relationships/slide" Target="slide2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8.xml"/><Relationship Id="rId5" Type="http://schemas.openxmlformats.org/officeDocument/2006/relationships/slide" Target="slide6.xml"/><Relationship Id="rId10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C30DECA-E52C-4D56-96B9-718590A2E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046A95-1E4D-4EAE-9146-822CF94F0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94C9933-93E1-43FF-8BC2-8F0B7794D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3AA8CBD-7A2E-4084-A09F-484D16658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CFA8F6-2F1B-47B9-A675-D2EE6E447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772" y="1937857"/>
            <a:ext cx="8447964" cy="2554113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Concur Expense New user interface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C4072-B065-4B9D-B5BF-710D98649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668" y="4804850"/>
            <a:ext cx="5957248" cy="108623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Quick-start user guide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F5C0C5-1BFF-463C-B5CA-5D8ED71A7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343" y="60165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71D5-4327-4BF3-94BE-B73A6BF0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Expenses,</a:t>
            </a:r>
            <a:br>
              <a:rPr lang="en-US" dirty="0"/>
            </a:br>
            <a:r>
              <a:rPr lang="en-US" dirty="0"/>
              <a:t>Alerts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AEDC9A-BEF3-47A6-AB39-6C56B8E4E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31176" y="401639"/>
            <a:ext cx="3959352" cy="2040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38BE9-C73E-49A6-A009-5501BAAF2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" t="27333" r="1328" b="37091"/>
          <a:stretch/>
        </p:blipFill>
        <p:spPr>
          <a:xfrm>
            <a:off x="7531176" y="2556560"/>
            <a:ext cx="3959352" cy="185921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53D45EB-303F-4F16-8A3F-9D73CE347009}"/>
              </a:ext>
            </a:extLst>
          </p:cNvPr>
          <p:cNvSpPr/>
          <p:nvPr/>
        </p:nvSpPr>
        <p:spPr>
          <a:xfrm rot="12000000">
            <a:off x="10131636" y="887964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F57F0A2-5D78-4272-85A2-5F72C463B020}"/>
              </a:ext>
            </a:extLst>
          </p:cNvPr>
          <p:cNvSpPr/>
          <p:nvPr/>
        </p:nvSpPr>
        <p:spPr>
          <a:xfrm rot="12000000">
            <a:off x="9244357" y="1509764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52E0DB3-FF69-462B-B406-F9331217C909}"/>
              </a:ext>
            </a:extLst>
          </p:cNvPr>
          <p:cNvSpPr/>
          <p:nvPr/>
        </p:nvSpPr>
        <p:spPr>
          <a:xfrm rot="12000000">
            <a:off x="9341359" y="3147120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7721E5-2B07-46B5-A05E-7E01DA4A0856}"/>
              </a:ext>
            </a:extLst>
          </p:cNvPr>
          <p:cNvSpPr txBox="1">
            <a:spLocks/>
          </p:cNvSpPr>
          <p:nvPr/>
        </p:nvSpPr>
        <p:spPr>
          <a:xfrm>
            <a:off x="1371599" y="2285998"/>
            <a:ext cx="5708709" cy="388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Alerts adjust once expense is saved</a:t>
            </a:r>
          </a:p>
          <a:p>
            <a:pPr lvl="1"/>
            <a:r>
              <a:rPr lang="en-US" dirty="0"/>
              <a:t>Will disappear when satisfied</a:t>
            </a:r>
          </a:p>
          <a:p>
            <a:r>
              <a:rPr lang="en-US" dirty="0"/>
              <a:t>Click View to see alert details</a:t>
            </a:r>
          </a:p>
          <a:p>
            <a:pPr lvl="1"/>
            <a:r>
              <a:rPr lang="en-US" dirty="0"/>
              <a:t>Expense amount and itemization amount do not match</a:t>
            </a:r>
          </a:p>
          <a:p>
            <a:pPr lvl="1"/>
            <a:r>
              <a:rPr lang="en-US" dirty="0"/>
              <a:t>Hotel expense entered as $2519</a:t>
            </a:r>
          </a:p>
          <a:p>
            <a:pPr lvl="1"/>
            <a:r>
              <a:rPr lang="en-US" dirty="0"/>
              <a:t>Itemizations add up to $589</a:t>
            </a:r>
          </a:p>
          <a:p>
            <a:pPr lvl="1"/>
            <a:r>
              <a:rPr lang="en-US" dirty="0"/>
              <a:t>Adjust Hotel expense or nightly rate/taxes</a:t>
            </a:r>
          </a:p>
          <a:p>
            <a:pPr lvl="2"/>
            <a:r>
              <a:rPr lang="en-US" dirty="0"/>
              <a:t>Click on the expense to adjust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185746-8E2C-4936-9F63-535903C81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44" r="600"/>
          <a:stretch/>
        </p:blipFill>
        <p:spPr>
          <a:xfrm>
            <a:off x="7543084" y="4530105"/>
            <a:ext cx="3959352" cy="216184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741992E-8085-438D-8C13-51B79B9A27C5}"/>
              </a:ext>
            </a:extLst>
          </p:cNvPr>
          <p:cNvSpPr/>
          <p:nvPr/>
        </p:nvSpPr>
        <p:spPr>
          <a:xfrm rot="12000000">
            <a:off x="8923698" y="6015924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3F4025-1DA6-4EED-858C-AA3A2AF7E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917" y="5940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07F32-3E86-416C-A0A8-9AB30963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Verifying Receipts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E3665-0081-4314-907D-F12B14696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US" dirty="0"/>
              <a:t>Click on receipt icon</a:t>
            </a:r>
          </a:p>
          <a:p>
            <a:r>
              <a:rPr lang="en-US" dirty="0"/>
              <a:t>Receipt image will appear in front of expense list</a:t>
            </a:r>
          </a:p>
          <a:p>
            <a:pPr lvl="1"/>
            <a:r>
              <a:rPr lang="en-US" dirty="0"/>
              <a:t>Scroll down if necessary</a:t>
            </a:r>
          </a:p>
          <a:p>
            <a:pPr lvl="1"/>
            <a:r>
              <a:rPr lang="en-US" dirty="0"/>
              <a:t>Click out of the receipt box to return to expense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E6612-8E73-4484-A00C-E3788B846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762" b="-612"/>
          <a:stretch/>
        </p:blipFill>
        <p:spPr>
          <a:xfrm>
            <a:off x="6096000" y="685800"/>
            <a:ext cx="4904793" cy="2393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5E9A5-C817-41DE-B86C-0A11C1099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596" y="3284376"/>
            <a:ext cx="3653202" cy="319252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1F49AB-22D5-434C-9D70-400466071EBC}"/>
              </a:ext>
            </a:extLst>
          </p:cNvPr>
          <p:cNvSpPr/>
          <p:nvPr/>
        </p:nvSpPr>
        <p:spPr>
          <a:xfrm rot="12000000">
            <a:off x="7416427" y="1272475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21669C3-CDF0-4854-B05D-3B13FD918F4C}"/>
              </a:ext>
            </a:extLst>
          </p:cNvPr>
          <p:cNvSpPr/>
          <p:nvPr/>
        </p:nvSpPr>
        <p:spPr>
          <a:xfrm rot="12000000">
            <a:off x="10536043" y="4573556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718AAC-0773-4849-AAD2-8731E50B3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4520" y="5989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6392-8250-43C5-82EC-8EB48627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4114801" cy="1485900"/>
          </a:xfrm>
        </p:spPr>
        <p:txBody>
          <a:bodyPr>
            <a:normAutofit fontScale="90000"/>
          </a:bodyPr>
          <a:lstStyle/>
          <a:p>
            <a:r>
              <a:rPr lang="en-US" dirty="0"/>
              <a:t>Traveler Paid – Not Reimbursable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FDDB5C-6B4C-462F-850A-22A8A670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853543" cy="3581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“Traveler Paid – Not Reimbursable” to bring expense report total down</a:t>
            </a:r>
          </a:p>
          <a:p>
            <a:pPr lvl="1"/>
            <a:r>
              <a:rPr lang="en-US" dirty="0"/>
              <a:t>Adjust total expenses to approved amount OR reduce individual expenses to align with policy limits (i.e. over limit lodging or transportation expenses)</a:t>
            </a:r>
          </a:p>
          <a:p>
            <a:pPr lvl="1"/>
            <a:r>
              <a:rPr lang="en-US" dirty="0"/>
              <a:t>Expense type “traveler paid – not reimbursable” does not require receipt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3D9F95-CE9C-4848-8D12-D596D3834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240" y="849519"/>
            <a:ext cx="5949291" cy="474884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D3071AF-907F-4237-98AB-4FE88B3ACE15}"/>
              </a:ext>
            </a:extLst>
          </p:cNvPr>
          <p:cNvSpPr/>
          <p:nvPr/>
        </p:nvSpPr>
        <p:spPr>
          <a:xfrm rot="12000000">
            <a:off x="6492697" y="4526902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7B16B-86E3-4F7F-9647-DD10ABF8051F}"/>
              </a:ext>
            </a:extLst>
          </p:cNvPr>
          <p:cNvSpPr/>
          <p:nvPr/>
        </p:nvSpPr>
        <p:spPr>
          <a:xfrm>
            <a:off x="5768218" y="2041071"/>
            <a:ext cx="1137462" cy="2612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Disregard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9AEF0A9-E8E0-41B9-926B-51D3D314C996}"/>
              </a:ext>
            </a:extLst>
          </p:cNvPr>
          <p:cNvSpPr/>
          <p:nvPr/>
        </p:nvSpPr>
        <p:spPr>
          <a:xfrm rot="12000000">
            <a:off x="8079615" y="1407595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B127207-AC7B-4DFF-8CC1-A6E8BF128FE3}"/>
              </a:ext>
            </a:extLst>
          </p:cNvPr>
          <p:cNvSpPr/>
          <p:nvPr/>
        </p:nvSpPr>
        <p:spPr>
          <a:xfrm rot="1120903">
            <a:off x="10411603" y="5202967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9E2AA7-D8A4-4339-9E2C-3234F9ACD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06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0C8BC-E2FA-4E3B-8B42-207F3FF3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Allocating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8EB69-6F57-467B-BFCF-DFFCF72F3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US" dirty="0"/>
              <a:t>Can allocate individual expenses or groups</a:t>
            </a:r>
          </a:p>
          <a:p>
            <a:r>
              <a:rPr lang="en-US" dirty="0"/>
              <a:t>Click box under Add Expense to select all expenses</a:t>
            </a:r>
          </a:p>
          <a:p>
            <a:r>
              <a:rPr lang="en-US" dirty="0"/>
              <a:t>Allocate button will appear</a:t>
            </a:r>
          </a:p>
          <a:p>
            <a:pPr lvl="1"/>
            <a:r>
              <a:rPr lang="en-US" dirty="0"/>
              <a:t>Click it to open allocation screen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496F7-1E26-491D-8FED-E4570D98B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467" y="711032"/>
            <a:ext cx="6517065" cy="51158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8551C2-88E0-4473-9F61-DDCC2C1B24DB}"/>
              </a:ext>
            </a:extLst>
          </p:cNvPr>
          <p:cNvSpPr/>
          <p:nvPr/>
        </p:nvSpPr>
        <p:spPr>
          <a:xfrm>
            <a:off x="5161728" y="2024743"/>
            <a:ext cx="1137462" cy="2612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Disregard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E146377-C659-41D9-82F4-0A155F03F820}"/>
              </a:ext>
            </a:extLst>
          </p:cNvPr>
          <p:cNvSpPr/>
          <p:nvPr/>
        </p:nvSpPr>
        <p:spPr>
          <a:xfrm rot="12000000">
            <a:off x="5336415" y="2788526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0E95477-8011-4A4F-9697-2753DBA1ECA3}"/>
              </a:ext>
            </a:extLst>
          </p:cNvPr>
          <p:cNvSpPr/>
          <p:nvPr/>
        </p:nvSpPr>
        <p:spPr>
          <a:xfrm rot="12584809">
            <a:off x="7819308" y="2695219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A516FB-ED01-46D2-9499-277AA4163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918" y="5992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E00ABC-74EC-4050-AC46-4651476E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384" y="3787578"/>
            <a:ext cx="6739328" cy="2007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8D43B-D02F-48A0-A465-EEA84D25C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859" y="1245763"/>
            <a:ext cx="6748853" cy="2080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5E68A3-236A-408C-A2BD-C9816A72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Allocating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4957A-0F31-4FCD-82DA-0B503C42C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3508311" cy="3886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allocate by Percent or Amount</a:t>
            </a:r>
          </a:p>
          <a:p>
            <a:r>
              <a:rPr lang="en-US" dirty="0"/>
              <a:t>Can add new indexes or edit existing</a:t>
            </a:r>
          </a:p>
          <a:p>
            <a:pPr lvl="1"/>
            <a:r>
              <a:rPr lang="en-US" dirty="0"/>
              <a:t>Click on the index to modify, then click Edit</a:t>
            </a:r>
          </a:p>
          <a:p>
            <a:pPr lvl="1"/>
            <a:r>
              <a:rPr lang="en-US" dirty="0"/>
              <a:t>Edit Allocation screen will open</a:t>
            </a:r>
          </a:p>
          <a:p>
            <a:pPr lvl="1"/>
            <a:r>
              <a:rPr lang="en-US" dirty="0"/>
              <a:t>Click save at the bottom (when all adjustments complete)	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8B4914D-6ADE-4A47-9843-AD33A28CA450}"/>
              </a:ext>
            </a:extLst>
          </p:cNvPr>
          <p:cNvSpPr/>
          <p:nvPr/>
        </p:nvSpPr>
        <p:spPr>
          <a:xfrm rot="12000000">
            <a:off x="5309775" y="3060599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4EC94E5-62BF-4CCF-A41B-CEFF37133511}"/>
              </a:ext>
            </a:extLst>
          </p:cNvPr>
          <p:cNvSpPr/>
          <p:nvPr/>
        </p:nvSpPr>
        <p:spPr>
          <a:xfrm rot="8450471">
            <a:off x="5811643" y="4730971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27AF29-19A2-40C8-A4A0-A0F55C452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917" y="6042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2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97220-2709-4FFB-9133-DBE46F730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855" y="487567"/>
            <a:ext cx="5657850" cy="2619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F77A3-3F22-4CAB-855A-AA81A5B4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4705346" cy="1485900"/>
          </a:xfrm>
        </p:spPr>
        <p:txBody>
          <a:bodyPr>
            <a:normAutofit/>
          </a:bodyPr>
          <a:lstStyle/>
          <a:p>
            <a:r>
              <a:rPr lang="en-US" dirty="0"/>
              <a:t>Allocating Expenses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D9579D-6FB7-4706-B5C5-295E17435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49" y="2286000"/>
            <a:ext cx="4743353" cy="3581400"/>
          </a:xfrm>
        </p:spPr>
        <p:txBody>
          <a:bodyPr>
            <a:normAutofit/>
          </a:bodyPr>
          <a:lstStyle/>
          <a:p>
            <a:r>
              <a:rPr lang="en-US" dirty="0"/>
              <a:t>Edit Allocation screen</a:t>
            </a:r>
          </a:p>
          <a:p>
            <a:pPr lvl="1"/>
            <a:r>
              <a:rPr lang="en-US" dirty="0"/>
              <a:t>Default Banner Index will populate</a:t>
            </a:r>
          </a:p>
          <a:p>
            <a:pPr lvl="1"/>
            <a:r>
              <a:rPr lang="en-US" dirty="0"/>
              <a:t>Delete and enter new Banner Index</a:t>
            </a:r>
          </a:p>
          <a:p>
            <a:pPr lvl="2"/>
            <a:r>
              <a:rPr lang="en-US" dirty="0"/>
              <a:t>If unsure of index, please contact Travel Office or funding department</a:t>
            </a:r>
          </a:p>
          <a:p>
            <a:pPr lvl="1"/>
            <a:r>
              <a:rPr lang="en-US" dirty="0"/>
              <a:t>Click Update when correct Banner Index is selected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FA4F4-C83C-478D-A5E7-3B3056D8E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855" y="3429000"/>
            <a:ext cx="5657850" cy="261937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EA81D76-5A98-4BE5-B6BE-6226885C1212}"/>
              </a:ext>
            </a:extLst>
          </p:cNvPr>
          <p:cNvSpPr/>
          <p:nvPr/>
        </p:nvSpPr>
        <p:spPr>
          <a:xfrm rot="12000000">
            <a:off x="8960109" y="1516581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AD2B7C-867D-4325-842D-1C3AFFDCA7B7}"/>
              </a:ext>
            </a:extLst>
          </p:cNvPr>
          <p:cNvSpPr/>
          <p:nvPr/>
        </p:nvSpPr>
        <p:spPr>
          <a:xfrm rot="12000000">
            <a:off x="8639450" y="4421383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372C120-87D8-4745-9DBD-F71FAF8A2E83}"/>
              </a:ext>
            </a:extLst>
          </p:cNvPr>
          <p:cNvSpPr/>
          <p:nvPr/>
        </p:nvSpPr>
        <p:spPr>
          <a:xfrm rot="8139167">
            <a:off x="11369761" y="5074525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2C8769-B4F3-41D3-9856-4014F771F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967" y="5981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224E-9064-4FBE-A98B-EE3EA5BD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Allocating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C53C-F94B-4803-A7BA-17EB110B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2171700"/>
            <a:ext cx="3900197" cy="4406382"/>
          </a:xfrm>
        </p:spPr>
        <p:txBody>
          <a:bodyPr>
            <a:noAutofit/>
          </a:bodyPr>
          <a:lstStyle/>
          <a:p>
            <a:r>
              <a:rPr lang="en-US" dirty="0"/>
              <a:t>Individual expenses can be allocated</a:t>
            </a:r>
          </a:p>
          <a:p>
            <a:pPr lvl="1"/>
            <a:r>
              <a:rPr lang="en-US" dirty="0"/>
              <a:t>Click Allocated under the dollar amount of the expense</a:t>
            </a:r>
          </a:p>
          <a:p>
            <a:pPr lvl="1"/>
            <a:r>
              <a:rPr lang="en-US" dirty="0"/>
              <a:t>Allocation summary will open, click View Allocation to reallocate</a:t>
            </a:r>
          </a:p>
          <a:p>
            <a:pPr lvl="1"/>
            <a:r>
              <a:rPr lang="en-US" dirty="0"/>
              <a:t>Reallocate by percentage or amount, click Save</a:t>
            </a:r>
          </a:p>
          <a:p>
            <a:r>
              <a:rPr lang="en-US" dirty="0"/>
              <a:t>All expenses must be allocated</a:t>
            </a:r>
          </a:p>
          <a:p>
            <a:pPr lvl="1"/>
            <a:r>
              <a:rPr lang="en-US" dirty="0"/>
              <a:t>Will have Allocated under dollar amount of expense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76DD8-E1C7-476F-80DA-565B0179A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1" r="1364" b="4761"/>
          <a:stretch/>
        </p:blipFill>
        <p:spPr>
          <a:xfrm>
            <a:off x="5365102" y="4316286"/>
            <a:ext cx="6463456" cy="1878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979B97-E2A0-46AF-9BA0-79BA764F2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102" y="706944"/>
            <a:ext cx="6463456" cy="1464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65CCA-5A5E-4683-8009-8093494CE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550" y="2461824"/>
            <a:ext cx="4333875" cy="15144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50E2CC-05C6-417C-BB2E-28573850D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916" y="6090719"/>
            <a:ext cx="487363" cy="48736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40F6F51-E4AE-483C-B120-AA0AD4828D01}"/>
              </a:ext>
            </a:extLst>
          </p:cNvPr>
          <p:cNvSpPr/>
          <p:nvPr/>
        </p:nvSpPr>
        <p:spPr>
          <a:xfrm rot="18147643">
            <a:off x="11041643" y="1596280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AC5C-A56F-4326-8F74-CBAB10C0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Allocating Expenses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92ACA9-4842-412C-A112-ECA1240F9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US" dirty="0"/>
              <a:t>Verify allocation summary in Report Details &gt; Allocation Summary</a:t>
            </a:r>
          </a:p>
          <a:p>
            <a:r>
              <a:rPr lang="en-US" dirty="0"/>
              <a:t>Easily see how much money is allocated to each index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9F1E6C-FF36-4C3F-9607-117455B09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722" y="3699587"/>
            <a:ext cx="6202092" cy="2651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6E70F-72D3-4D1C-A3B9-FA9C48E39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393" y="753252"/>
            <a:ext cx="5057775" cy="253365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1A4EA7C-FE3A-4D5F-95CC-A68E23265A84}"/>
              </a:ext>
            </a:extLst>
          </p:cNvPr>
          <p:cNvSpPr/>
          <p:nvPr/>
        </p:nvSpPr>
        <p:spPr>
          <a:xfrm rot="12000000">
            <a:off x="6720763" y="1516581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D88B323-5578-4FE3-B4F5-186AB2729A84}"/>
              </a:ext>
            </a:extLst>
          </p:cNvPr>
          <p:cNvSpPr/>
          <p:nvPr/>
        </p:nvSpPr>
        <p:spPr>
          <a:xfrm rot="12000000">
            <a:off x="6935366" y="2680293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A6B79A-0FB0-4CF8-9576-33A931A68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918" y="5981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5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C01-13C5-439E-9A0E-8A7E2B23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Submitting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FED6F-67F5-401A-A183-026264EEF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3798711" cy="41821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Expense reports must be submitted by traveler</a:t>
            </a:r>
          </a:p>
          <a:p>
            <a:r>
              <a:rPr lang="en-US" dirty="0"/>
              <a:t>Alerts must be satisfied before submitting</a:t>
            </a:r>
          </a:p>
          <a:p>
            <a:pPr lvl="1"/>
            <a:r>
              <a:rPr lang="en-US" dirty="0"/>
              <a:t>Red exclamation marks are a hard stop, must be fixed before submitting</a:t>
            </a:r>
          </a:p>
          <a:p>
            <a:pPr lvl="1"/>
            <a:r>
              <a:rPr lang="en-US" dirty="0"/>
              <a:t>Yellow triangles are a soft stop, may be bypassed if alert does not apply to traveler</a:t>
            </a:r>
          </a:p>
          <a:p>
            <a:pPr lvl="1"/>
            <a:r>
              <a:rPr lang="en-US" dirty="0"/>
              <a:t>Click Submit Report Twice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408C3-6950-46CD-88FC-0DFA77270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982" y="685800"/>
            <a:ext cx="7101385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8FB5BB-F13F-4539-B6D2-3E02707E0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386" y="3429000"/>
            <a:ext cx="4784367" cy="3039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E5837-538D-41F1-A2A7-132A22ABE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702" y="2545645"/>
            <a:ext cx="6977665" cy="59266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3E97E6C-58AE-46B7-B3EF-CF95BE4B338C}"/>
              </a:ext>
            </a:extLst>
          </p:cNvPr>
          <p:cNvSpPr/>
          <p:nvPr/>
        </p:nvSpPr>
        <p:spPr>
          <a:xfrm rot="10800000">
            <a:off x="5880800" y="786706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4CB89AD-762E-4981-BE8D-480300C14DAB}"/>
              </a:ext>
            </a:extLst>
          </p:cNvPr>
          <p:cNvSpPr/>
          <p:nvPr/>
        </p:nvSpPr>
        <p:spPr>
          <a:xfrm rot="19267550">
            <a:off x="11212150" y="2941549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42AD471-9E78-4921-BFAF-E76A99CAD84E}"/>
              </a:ext>
            </a:extLst>
          </p:cNvPr>
          <p:cNvSpPr/>
          <p:nvPr/>
        </p:nvSpPr>
        <p:spPr>
          <a:xfrm rot="8386085">
            <a:off x="10574664" y="5676267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7052D6A-1BDA-4272-B74C-8797E399C2CC}"/>
              </a:ext>
            </a:extLst>
          </p:cNvPr>
          <p:cNvSpPr/>
          <p:nvPr/>
        </p:nvSpPr>
        <p:spPr>
          <a:xfrm rot="10800000">
            <a:off x="5312085" y="1329624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E9124C1-ABC2-4331-994A-7A77F9556A0E}"/>
              </a:ext>
            </a:extLst>
          </p:cNvPr>
          <p:cNvSpPr/>
          <p:nvPr/>
        </p:nvSpPr>
        <p:spPr>
          <a:xfrm rot="10800000">
            <a:off x="5312085" y="1942406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FB172B-3930-4EE2-8BCE-8EC29E8C2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728" y="6135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FE57-F356-44F1-A1B7-17B9C22F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4705346" cy="1485900"/>
          </a:xfrm>
        </p:spPr>
        <p:txBody>
          <a:bodyPr>
            <a:normAutofit/>
          </a:bodyPr>
          <a:lstStyle/>
          <a:p>
            <a:r>
              <a:rPr lang="en-US" dirty="0"/>
              <a:t>Submitting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0238-36B9-4B05-829A-EBE9F5764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49" y="2286000"/>
            <a:ext cx="4743353" cy="3581400"/>
          </a:xfrm>
        </p:spPr>
        <p:txBody>
          <a:bodyPr>
            <a:normAutofit/>
          </a:bodyPr>
          <a:lstStyle/>
          <a:p>
            <a:r>
              <a:rPr lang="en-US" dirty="0"/>
              <a:t>All successfully submitted expense reports will show in Report Library</a:t>
            </a:r>
          </a:p>
          <a:p>
            <a:r>
              <a:rPr lang="en-US" dirty="0"/>
              <a:t>Report status visible on each expense report</a:t>
            </a:r>
          </a:p>
          <a:p>
            <a:pPr lvl="1"/>
            <a:r>
              <a:rPr lang="en-US" dirty="0"/>
              <a:t>Approved &amp; In Accounting Review: approved by supervisor/budget manager</a:t>
            </a:r>
          </a:p>
          <a:p>
            <a:pPr lvl="1"/>
            <a:r>
              <a:rPr lang="en-US" dirty="0"/>
              <a:t>Approved: approved by Travel Office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3FCF0-7E6C-4F02-9FCF-54C1A1C21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5" b="-3"/>
          <a:stretch/>
        </p:blipFill>
        <p:spPr>
          <a:xfrm>
            <a:off x="6742277" y="685800"/>
            <a:ext cx="4806252" cy="3368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0B945-0437-45D1-84BD-0BD584BB33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6192"/>
          <a:stretch/>
        </p:blipFill>
        <p:spPr>
          <a:xfrm>
            <a:off x="6729220" y="4145903"/>
            <a:ext cx="4819307" cy="20476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82E4B2-DD55-4A1C-A0A1-3DCD87BA4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808" y="6077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E9C4B-4A9A-4626-8F27-DD633F5C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59A8B-1162-4288-8292-527D697B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5801"/>
            <a:ext cx="9601200" cy="476450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2" action="ppaction://hlinksldjump"/>
              </a:rPr>
              <a:t>Retrieving the Approved Travel Authorization</a:t>
            </a:r>
            <a:endParaRPr lang="en-US" dirty="0"/>
          </a:p>
          <a:p>
            <a:r>
              <a:rPr lang="en-US" dirty="0">
                <a:hlinkClick r:id="rId3" action="ppaction://hlinksldjump"/>
              </a:rPr>
              <a:t>New Expense Interface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Enter Report Header Details</a:t>
            </a:r>
            <a:endParaRPr lang="en-US" dirty="0"/>
          </a:p>
          <a:p>
            <a:r>
              <a:rPr lang="en-US" dirty="0">
                <a:hlinkClick r:id="rId5" action="ppaction://hlinksldjump"/>
              </a:rPr>
              <a:t>Verify Travel Allowance</a:t>
            </a:r>
            <a:endParaRPr lang="en-US" dirty="0"/>
          </a:p>
          <a:p>
            <a:r>
              <a:rPr lang="en-US" dirty="0">
                <a:hlinkClick r:id="rId6" action="ppaction://hlinksldjump"/>
              </a:rPr>
              <a:t>Adding Expenses</a:t>
            </a:r>
            <a:endParaRPr lang="en-US" dirty="0"/>
          </a:p>
          <a:p>
            <a:r>
              <a:rPr lang="en-US" dirty="0">
                <a:hlinkClick r:id="rId7" action="ppaction://hlinksldjump"/>
              </a:rPr>
              <a:t>Adding Alerts</a:t>
            </a:r>
            <a:endParaRPr lang="en-US" dirty="0"/>
          </a:p>
          <a:p>
            <a:r>
              <a:rPr lang="en-US" dirty="0">
                <a:hlinkClick r:id="rId8" action="ppaction://hlinksldjump"/>
              </a:rPr>
              <a:t>Verifying Receipts</a:t>
            </a:r>
            <a:endParaRPr lang="en-US" dirty="0"/>
          </a:p>
          <a:p>
            <a:r>
              <a:rPr lang="en-US" dirty="0">
                <a:hlinkClick r:id="rId9" action="ppaction://hlinksldjump"/>
              </a:rPr>
              <a:t>Traveler Paid – Not Reimbursable</a:t>
            </a:r>
            <a:endParaRPr lang="en-US" dirty="0"/>
          </a:p>
          <a:p>
            <a:r>
              <a:rPr lang="en-US" dirty="0">
                <a:hlinkClick r:id="rId10" action="ppaction://hlinksldjump"/>
              </a:rPr>
              <a:t>Allocating Expenses</a:t>
            </a:r>
            <a:endParaRPr lang="en-US" dirty="0"/>
          </a:p>
          <a:p>
            <a:r>
              <a:rPr lang="en-US" dirty="0">
                <a:hlinkClick r:id="rId11" action="ppaction://hlinksldjump"/>
              </a:rPr>
              <a:t>Submitting Expenses</a:t>
            </a:r>
            <a:endParaRPr lang="en-US" dirty="0"/>
          </a:p>
          <a:p>
            <a:r>
              <a:rPr lang="en-US" dirty="0">
                <a:hlinkClick r:id="rId12" action="ppaction://hlinksldjump"/>
              </a:rPr>
              <a:t>Request Interface</a:t>
            </a:r>
            <a:endParaRPr lang="en-US" dirty="0"/>
          </a:p>
          <a:p>
            <a:r>
              <a:rPr lang="en-US" dirty="0">
                <a:hlinkClick r:id="rId13" action="ppaction://hlinksldjump"/>
              </a:rPr>
              <a:t>Travel Help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91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2D36-954B-444A-9424-0759AFDA7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Request Interface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95AB0E-9ABC-4B58-979C-8F04A5E75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5999"/>
            <a:ext cx="3359021" cy="4217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Request interface remains unchanged</a:t>
            </a:r>
          </a:p>
          <a:p>
            <a:r>
              <a:rPr lang="en-US" dirty="0"/>
              <a:t>Approved means approved to travel, does not mean all expenses submitted are allowable</a:t>
            </a:r>
          </a:p>
          <a:p>
            <a:r>
              <a:rPr lang="en-US" dirty="0"/>
              <a:t>Please be advised that the actual, true “approved” amount is the Total amount</a:t>
            </a:r>
          </a:p>
          <a:p>
            <a:r>
              <a:rPr lang="en-US" dirty="0"/>
              <a:t>Review comments for details regarding allowable expenses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6516D2-34BF-4C6C-A906-C034A2B0E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621" y="1778496"/>
            <a:ext cx="7176112" cy="165050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7AC2353-2159-4DC9-B5BB-09E8A8866DAF}"/>
              </a:ext>
            </a:extLst>
          </p:cNvPr>
          <p:cNvSpPr/>
          <p:nvPr/>
        </p:nvSpPr>
        <p:spPr>
          <a:xfrm rot="2195340">
            <a:off x="9433151" y="2121884"/>
            <a:ext cx="1038640" cy="52544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Approved amt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B246A9-0E4B-4126-8DF2-ACB942464387}"/>
              </a:ext>
            </a:extLst>
          </p:cNvPr>
          <p:cNvSpPr/>
          <p:nvPr/>
        </p:nvSpPr>
        <p:spPr>
          <a:xfrm rot="18806437">
            <a:off x="10069761" y="2979930"/>
            <a:ext cx="949795" cy="511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000" dirty="0"/>
              <a:t>Disregard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E0308D-798B-4109-B3C3-D7285430F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916" y="6211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2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1665A6-74DB-4F44-A6EF-F01205E87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EDE3F-9889-47D5-B62C-C69D1EB3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85800"/>
            <a:ext cx="10905066" cy="14859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/>
              <a:t>Travel Help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0E5E1E-D60E-4C01-92EA-7F8EFBB094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987755"/>
              </p:ext>
            </p:extLst>
          </p:nvPr>
        </p:nvGraphicFramePr>
        <p:xfrm>
          <a:off x="1122972" y="2286000"/>
          <a:ext cx="994605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BB5D28-2D56-4DD3-8960-BE55B9BE4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785" y="5878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0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45F5-0C7F-4720-A4DA-9515F9943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3" y="631372"/>
            <a:ext cx="4219866" cy="5606142"/>
          </a:xfrm>
        </p:spPr>
        <p:txBody>
          <a:bodyPr>
            <a:normAutofit/>
          </a:bodyPr>
          <a:lstStyle/>
          <a:p>
            <a:r>
              <a:rPr lang="en-US" sz="4100" dirty="0"/>
              <a:t>Retrieving the Approved Travel Authorization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7649B1-EA54-4416-AAFC-FF408060C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AAFBE-A157-418D-8DA5-9926FE53D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820" y="2705879"/>
            <a:ext cx="4090789" cy="31817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Find the approved TA in the requests</a:t>
            </a:r>
          </a:p>
          <a:p>
            <a:pPr lvl="1"/>
            <a:r>
              <a:rPr lang="en-US" dirty="0"/>
              <a:t>If the TA does not show as an Active request, click view and select Approved Requests</a:t>
            </a:r>
          </a:p>
          <a:p>
            <a:pPr lvl="1"/>
            <a:r>
              <a:rPr lang="en-US" dirty="0"/>
              <a:t>The Total is the Amount Approved </a:t>
            </a:r>
          </a:p>
          <a:p>
            <a:r>
              <a:rPr lang="en-US" dirty="0"/>
              <a:t>Click the Expense action to link the TA to the Expense report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7E16B-1E6F-4A41-B853-936C35CDE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4" b="3650"/>
          <a:stretch/>
        </p:blipFill>
        <p:spPr>
          <a:xfrm>
            <a:off x="5217456" y="1481655"/>
            <a:ext cx="6797262" cy="161024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B25CF7E-D653-4CBD-B9F3-1B2D48DF0938}"/>
              </a:ext>
            </a:extLst>
          </p:cNvPr>
          <p:cNvSpPr/>
          <p:nvPr/>
        </p:nvSpPr>
        <p:spPr>
          <a:xfrm rot="-2160000">
            <a:off x="11218728" y="2642053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0BDA81C-5D49-4704-8481-B3751F0A5D03}"/>
              </a:ext>
            </a:extLst>
          </p:cNvPr>
          <p:cNvSpPr/>
          <p:nvPr/>
        </p:nvSpPr>
        <p:spPr>
          <a:xfrm rot="-2160000">
            <a:off x="9825534" y="2642052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3FDA8A-3522-4747-B07B-F96E4DB3B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892" y="6168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2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26F1-062B-4154-B03F-40EC194B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sz="4100" dirty="0"/>
              <a:t>New Expense Interface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6CA3A-9013-4C34-9A45-ABDC86099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alert feature</a:t>
            </a:r>
          </a:p>
          <a:p>
            <a:pPr lvl="1"/>
            <a:r>
              <a:rPr lang="en-US" dirty="0"/>
              <a:t>Click drop down, see the exceptions</a:t>
            </a:r>
          </a:p>
          <a:p>
            <a:r>
              <a:rPr lang="en-US" dirty="0"/>
              <a:t>Larger Buttons</a:t>
            </a:r>
          </a:p>
          <a:p>
            <a:r>
              <a:rPr lang="en-US" dirty="0"/>
              <a:t>Request Amount</a:t>
            </a:r>
          </a:p>
          <a:p>
            <a:pPr lvl="1"/>
            <a:r>
              <a:rPr lang="en-US" dirty="0"/>
              <a:t>This was total requested, not total approved.  Please see request TA “Total” for approved amount</a:t>
            </a:r>
          </a:p>
          <a:p>
            <a:pPr marL="53035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FA17FF-08E2-4997-A180-F189F107C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713" y="1125162"/>
            <a:ext cx="6517065" cy="3111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B6769-BE11-4CD2-B101-50A6DD6CF5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085"/>
          <a:stretch/>
        </p:blipFill>
        <p:spPr>
          <a:xfrm>
            <a:off x="5019712" y="4459112"/>
            <a:ext cx="6517065" cy="141367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CF88C144-CEA2-41F0-A265-B402A2A1C0C3}"/>
              </a:ext>
            </a:extLst>
          </p:cNvPr>
          <p:cNvSpPr/>
          <p:nvPr/>
        </p:nvSpPr>
        <p:spPr>
          <a:xfrm rot="-2160000">
            <a:off x="10767696" y="2129724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FD6BB8A-D92A-4DF3-B681-361FEF851BB9}"/>
              </a:ext>
            </a:extLst>
          </p:cNvPr>
          <p:cNvSpPr/>
          <p:nvPr/>
        </p:nvSpPr>
        <p:spPr>
          <a:xfrm rot="12000000">
            <a:off x="5847943" y="1986595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C4DD29-5584-47BA-8B08-C6DA85586D07}"/>
              </a:ext>
            </a:extLst>
          </p:cNvPr>
          <p:cNvSpPr/>
          <p:nvPr/>
        </p:nvSpPr>
        <p:spPr>
          <a:xfrm>
            <a:off x="5242911" y="3160579"/>
            <a:ext cx="1137462" cy="2612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Disregard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94B840-51FF-4B6A-BAF4-77E764D55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827" y="6087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E53B-7679-487E-BC13-CE022D06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4705346" cy="1485900"/>
          </a:xfrm>
        </p:spPr>
        <p:txBody>
          <a:bodyPr>
            <a:normAutofit/>
          </a:bodyPr>
          <a:lstStyle/>
          <a:p>
            <a:r>
              <a:rPr lang="en-US" dirty="0"/>
              <a:t>Enter Report Header Details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181FD5-0D07-4F66-B918-78A0381A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49" y="2286000"/>
            <a:ext cx="4926175" cy="3886200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This automatically popped up in old interface</a:t>
            </a:r>
          </a:p>
          <a:p>
            <a:pPr lvl="1"/>
            <a:r>
              <a:rPr lang="en-US" sz="8000" dirty="0"/>
              <a:t>Will manually access in new UI</a:t>
            </a:r>
          </a:p>
          <a:p>
            <a:r>
              <a:rPr lang="en-US" sz="8000" dirty="0"/>
              <a:t>Click Report Details</a:t>
            </a:r>
          </a:p>
          <a:p>
            <a:pPr lvl="1"/>
            <a:r>
              <a:rPr lang="en-US" sz="8000" dirty="0"/>
              <a:t>Report Header</a:t>
            </a:r>
          </a:p>
          <a:p>
            <a:pPr lvl="2"/>
            <a:r>
              <a:rPr lang="en-US" sz="8000" dirty="0"/>
              <a:t>Report Header will open up full screen</a:t>
            </a:r>
          </a:p>
          <a:p>
            <a:pPr lvl="2"/>
            <a:r>
              <a:rPr lang="en-US" sz="8000" dirty="0"/>
              <a:t>Fill in everything with a red asterisk (</a:t>
            </a:r>
            <a:r>
              <a:rPr lang="en-US" sz="8000" dirty="0">
                <a:solidFill>
                  <a:srgbClr val="FF0000"/>
                </a:solidFill>
              </a:rPr>
              <a:t>*</a:t>
            </a:r>
            <a:r>
              <a:rPr lang="en-US" sz="8000" dirty="0"/>
              <a:t>) </a:t>
            </a:r>
          </a:p>
          <a:p>
            <a:pPr lvl="2"/>
            <a:r>
              <a:rPr lang="en-US" sz="8000" dirty="0"/>
              <a:t>Scroll down for additional fields</a:t>
            </a:r>
          </a:p>
          <a:p>
            <a:pPr lvl="3"/>
            <a:r>
              <a:rPr lang="en-US" sz="8000" dirty="0"/>
              <a:t>Travel Allowance is itinerary/meal per diem </a:t>
            </a:r>
          </a:p>
          <a:p>
            <a:r>
              <a:rPr lang="en-US" sz="8000" dirty="0"/>
              <a:t>Click Save/Next at the bottom of Report Header</a:t>
            </a:r>
          </a:p>
          <a:p>
            <a:pPr marL="987552" lvl="2" indent="0">
              <a:buNone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E108FC-D2CC-4F14-96F2-426BAAF3F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97" r="13681" b="6794"/>
          <a:stretch/>
        </p:blipFill>
        <p:spPr>
          <a:xfrm>
            <a:off x="6742277" y="1194318"/>
            <a:ext cx="4806250" cy="2631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657C9-F35D-4371-86E0-6CB6667188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12392"/>
          <a:stretch/>
        </p:blipFill>
        <p:spPr>
          <a:xfrm>
            <a:off x="6729220" y="4145903"/>
            <a:ext cx="4819307" cy="204766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56CA2F3-AEA2-490E-9B80-FA4A8C76E01B}"/>
              </a:ext>
            </a:extLst>
          </p:cNvPr>
          <p:cNvSpPr/>
          <p:nvPr/>
        </p:nvSpPr>
        <p:spPr>
          <a:xfrm rot="10800000">
            <a:off x="7581719" y="2286000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DF3D6F-40F1-42A6-9B70-D26F54F83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8808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5E00-BF7C-4F8E-ADE0-E2C2EA89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5072437" cy="1485900"/>
          </a:xfrm>
        </p:spPr>
        <p:txBody>
          <a:bodyPr>
            <a:normAutofit/>
          </a:bodyPr>
          <a:lstStyle/>
          <a:p>
            <a:r>
              <a:rPr lang="en-US" dirty="0"/>
              <a:t>Verify Travel Allowance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B1A140-9ABC-4A91-A4D0-CBA8020A4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3697728" cy="4170784"/>
          </a:xfrm>
        </p:spPr>
        <p:txBody>
          <a:bodyPr>
            <a:noAutofit/>
          </a:bodyPr>
          <a:lstStyle/>
          <a:p>
            <a:r>
              <a:rPr lang="en-US" dirty="0"/>
              <a:t>Click Travel Allowance</a:t>
            </a:r>
          </a:p>
          <a:p>
            <a:pPr lvl="1"/>
            <a:r>
              <a:rPr lang="en-US" dirty="0"/>
              <a:t>Manage Travel Allowance</a:t>
            </a:r>
          </a:p>
          <a:p>
            <a:pPr lvl="1"/>
            <a:r>
              <a:rPr lang="en-US" dirty="0"/>
              <a:t>Itinerary for trip displays</a:t>
            </a:r>
          </a:p>
          <a:p>
            <a:pPr lvl="2"/>
            <a:r>
              <a:rPr lang="en-US" sz="2000" dirty="0"/>
              <a:t>Verify for accuracy</a:t>
            </a:r>
          </a:p>
          <a:p>
            <a:pPr lvl="1"/>
            <a:r>
              <a:rPr lang="en-US" dirty="0"/>
              <a:t>Click Expenses &amp; Adjustments for meal per diems</a:t>
            </a:r>
          </a:p>
          <a:p>
            <a:pPr lvl="2"/>
            <a:r>
              <a:rPr lang="en-US" sz="2000" dirty="0"/>
              <a:t>Verify and deduct any meals provided</a:t>
            </a:r>
          </a:p>
          <a:p>
            <a:pPr lvl="2"/>
            <a:r>
              <a:rPr lang="en-US" sz="2000" dirty="0"/>
              <a:t>Click Update Expenses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234105-EAFA-4314-9B7A-20E4D1764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419" y="520995"/>
            <a:ext cx="5105445" cy="1558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6D466-80D5-4491-B715-3EFB996B7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265" y="2185658"/>
            <a:ext cx="7231224" cy="200865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298F056-09EC-4B23-9840-A8438422F095}"/>
              </a:ext>
            </a:extLst>
          </p:cNvPr>
          <p:cNvSpPr/>
          <p:nvPr/>
        </p:nvSpPr>
        <p:spPr>
          <a:xfrm rot="10800000">
            <a:off x="9944131" y="663822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9503D1F-3301-418C-A935-C87DECD96227}"/>
              </a:ext>
            </a:extLst>
          </p:cNvPr>
          <p:cNvSpPr/>
          <p:nvPr/>
        </p:nvSpPr>
        <p:spPr>
          <a:xfrm rot="12462407">
            <a:off x="9904076" y="1233490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C6CF8-3C25-4B25-8F8F-E46D28CFFC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358" b="25721"/>
          <a:stretch/>
        </p:blipFill>
        <p:spPr>
          <a:xfrm>
            <a:off x="4805264" y="4398953"/>
            <a:ext cx="7386735" cy="2135876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93C80F2-A01C-46BD-B446-451C80CD50D3}"/>
              </a:ext>
            </a:extLst>
          </p:cNvPr>
          <p:cNvSpPr/>
          <p:nvPr/>
        </p:nvSpPr>
        <p:spPr>
          <a:xfrm rot="12000000">
            <a:off x="5490982" y="2767086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F000ABB-431B-4CF3-94ED-E76466E6EE24}"/>
              </a:ext>
            </a:extLst>
          </p:cNvPr>
          <p:cNvSpPr/>
          <p:nvPr/>
        </p:nvSpPr>
        <p:spPr>
          <a:xfrm rot="12000000">
            <a:off x="6645484" y="2522979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7E2E62-47F8-49EB-8BD8-A4EBE496C1EF}"/>
              </a:ext>
            </a:extLst>
          </p:cNvPr>
          <p:cNvSpPr/>
          <p:nvPr/>
        </p:nvSpPr>
        <p:spPr>
          <a:xfrm>
            <a:off x="6033793" y="1483744"/>
            <a:ext cx="1137462" cy="2612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Disregard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42FD02-432E-4183-82A3-B5E1436FF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71" y="6130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DE0B14-4FE9-4947-9521-E91248199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658" y="2076635"/>
            <a:ext cx="5895310" cy="358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27650-A660-43DA-8A3C-3742D105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Adding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59047-9403-4AC8-81DD-552435AAB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3550356" cy="3798711"/>
          </a:xfrm>
        </p:spPr>
        <p:txBody>
          <a:bodyPr>
            <a:normAutofit/>
          </a:bodyPr>
          <a:lstStyle/>
          <a:p>
            <a:r>
              <a:rPr lang="en-US" dirty="0"/>
              <a:t>Click Add Expense</a:t>
            </a:r>
          </a:p>
          <a:p>
            <a:pPr lvl="1"/>
            <a:r>
              <a:rPr lang="en-US" dirty="0"/>
              <a:t>New window opens with expenses</a:t>
            </a:r>
          </a:p>
          <a:p>
            <a:pPr lvl="1"/>
            <a:r>
              <a:rPr lang="en-US" dirty="0"/>
              <a:t>Type or scroll up and down to find appropriate expenses</a:t>
            </a:r>
          </a:p>
          <a:p>
            <a:pPr lvl="1"/>
            <a:r>
              <a:rPr lang="en-US" dirty="0"/>
              <a:t>Click on desired expense</a:t>
            </a:r>
          </a:p>
          <a:p>
            <a:pPr lvl="1"/>
            <a:r>
              <a:rPr lang="en-US" dirty="0"/>
              <a:t>New Expense window opens full screen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586D5A-FE5F-4741-A0DA-CF2DCA35D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918" y="61990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DB52-029F-4177-80E6-87439320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Adding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1C467-2704-43F7-B9FA-1389C2053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5998"/>
            <a:ext cx="3742267" cy="3886201"/>
          </a:xfrm>
        </p:spPr>
        <p:txBody>
          <a:bodyPr>
            <a:noAutofit/>
          </a:bodyPr>
          <a:lstStyle/>
          <a:p>
            <a:r>
              <a:rPr lang="en-US" dirty="0"/>
              <a:t>Expense entry is now full screen</a:t>
            </a:r>
          </a:p>
          <a:p>
            <a:pPr lvl="1"/>
            <a:r>
              <a:rPr lang="en-US" dirty="0"/>
              <a:t>Select vendor from drop down or type in</a:t>
            </a:r>
          </a:p>
          <a:p>
            <a:pPr lvl="1"/>
            <a:r>
              <a:rPr lang="en-US" dirty="0"/>
              <a:t>Can save expense and close or save and enter next expense</a:t>
            </a:r>
          </a:p>
          <a:p>
            <a:r>
              <a:rPr lang="en-US" dirty="0"/>
              <a:t>Add receipt is larger and easier to see</a:t>
            </a:r>
          </a:p>
          <a:p>
            <a:pPr lvl="1"/>
            <a:r>
              <a:rPr lang="en-US" dirty="0"/>
              <a:t>Can now add receipt before saving expense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1341C-69BE-4EEC-86F7-08C220E2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45637"/>
            <a:ext cx="5532697" cy="471662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21BFB3B-75F6-4343-90C3-8DFA471FD330}"/>
              </a:ext>
            </a:extLst>
          </p:cNvPr>
          <p:cNvSpPr/>
          <p:nvPr/>
        </p:nvSpPr>
        <p:spPr>
          <a:xfrm rot="9600000">
            <a:off x="7444652" y="5121612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1747A2-BC61-49DE-88BD-69FD99CC9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83" y="6042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7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DB52-029F-4177-80E6-87439320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Adding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1C467-2704-43F7-B9FA-1389C2053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5998"/>
            <a:ext cx="4627985" cy="3886201"/>
          </a:xfrm>
        </p:spPr>
        <p:txBody>
          <a:bodyPr>
            <a:noAutofit/>
          </a:bodyPr>
          <a:lstStyle/>
          <a:p>
            <a:r>
              <a:rPr lang="en-US" dirty="0"/>
              <a:t>Alerts for expense entry more obvious</a:t>
            </a:r>
          </a:p>
          <a:p>
            <a:r>
              <a:rPr lang="en-US" dirty="0"/>
              <a:t>Hotel itemization available before saving expense</a:t>
            </a:r>
          </a:p>
          <a:p>
            <a:pPr lvl="1"/>
            <a:r>
              <a:rPr lang="en-US" dirty="0"/>
              <a:t>Alert will pop up when saved without itemizing</a:t>
            </a:r>
          </a:p>
          <a:p>
            <a:pPr lvl="1"/>
            <a:r>
              <a:rPr lang="en-US" dirty="0"/>
              <a:t>Itemization now easily allows for different room rates/taxes each night</a:t>
            </a:r>
          </a:p>
          <a:p>
            <a:pPr lvl="1"/>
            <a:r>
              <a:rPr lang="en-US" dirty="0"/>
              <a:t>Nightly taxes can be separated or lumped together for the night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AFB45-E9BB-4779-BBEE-BC942757B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93" r="1163" b="14957"/>
          <a:stretch/>
        </p:blipFill>
        <p:spPr>
          <a:xfrm>
            <a:off x="7145032" y="2509935"/>
            <a:ext cx="4517136" cy="2239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EC830-2EA5-40D4-ABB8-DC7E94324A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99" b="55414"/>
          <a:stretch/>
        </p:blipFill>
        <p:spPr>
          <a:xfrm>
            <a:off x="7145032" y="460455"/>
            <a:ext cx="4517136" cy="1936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42079-99EB-462D-9D15-A581053E9A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1" b="46230"/>
          <a:stretch/>
        </p:blipFill>
        <p:spPr>
          <a:xfrm>
            <a:off x="7145032" y="4862197"/>
            <a:ext cx="4517136" cy="144097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3A84B94-5CFE-4683-92DE-8DFA1B074D22}"/>
              </a:ext>
            </a:extLst>
          </p:cNvPr>
          <p:cNvSpPr/>
          <p:nvPr/>
        </p:nvSpPr>
        <p:spPr>
          <a:xfrm rot="12000000">
            <a:off x="10924738" y="5182300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CEBA42-160E-4FE9-83FC-DDA05AA0E311}"/>
              </a:ext>
            </a:extLst>
          </p:cNvPr>
          <p:cNvSpPr/>
          <p:nvPr/>
        </p:nvSpPr>
        <p:spPr>
          <a:xfrm rot="12000000">
            <a:off x="8736299" y="571611"/>
            <a:ext cx="568715" cy="31255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1D410A-3BD0-4D5E-A947-14424E695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917" y="60594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838</Words>
  <Application>Microsoft Office PowerPoint</Application>
  <PresentationFormat>Widescreen</PresentationFormat>
  <Paragraphs>138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Franklin Gothic Book</vt:lpstr>
      <vt:lpstr>Crop</vt:lpstr>
      <vt:lpstr>Concur Expense New user interface</vt:lpstr>
      <vt:lpstr>Table of Contents</vt:lpstr>
      <vt:lpstr>Retrieving the Approved Travel Authorization</vt:lpstr>
      <vt:lpstr>New Expense Interface</vt:lpstr>
      <vt:lpstr>Enter Report Header Details</vt:lpstr>
      <vt:lpstr>Verify Travel Allowance</vt:lpstr>
      <vt:lpstr>Adding Expenses</vt:lpstr>
      <vt:lpstr>Adding Expenses</vt:lpstr>
      <vt:lpstr>Adding Expenses</vt:lpstr>
      <vt:lpstr>Adding Expenses, Alerts</vt:lpstr>
      <vt:lpstr>Verifying Receipts</vt:lpstr>
      <vt:lpstr>Traveler Paid – Not Reimbursable </vt:lpstr>
      <vt:lpstr>Allocating Expenses</vt:lpstr>
      <vt:lpstr>Allocating Expenses</vt:lpstr>
      <vt:lpstr>Allocating Expenses</vt:lpstr>
      <vt:lpstr>Allocating Expenses</vt:lpstr>
      <vt:lpstr>Allocating Expenses</vt:lpstr>
      <vt:lpstr>Submitting Expenses</vt:lpstr>
      <vt:lpstr>Submitting Expenses</vt:lpstr>
      <vt:lpstr>Request Interface</vt:lpstr>
      <vt:lpstr>Travel Help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Concur New user interface</dc:title>
  <dc:creator>Nowicki, Margaret M. (Travel)</dc:creator>
  <cp:lastModifiedBy>Volpicella, Alyssa (Budget)</cp:lastModifiedBy>
  <cp:revision>44</cp:revision>
  <dcterms:created xsi:type="dcterms:W3CDTF">2020-05-22T19:08:23Z</dcterms:created>
  <dcterms:modified xsi:type="dcterms:W3CDTF">2020-06-11T12:43:32Z</dcterms:modified>
</cp:coreProperties>
</file>