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88" r:id="rId4"/>
    <p:sldId id="275" r:id="rId5"/>
    <p:sldId id="289" r:id="rId6"/>
    <p:sldId id="270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halen, Brenda L. (Banner &amp; Information Technology Services)" initials="WBL(&amp;IT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5541" y="1751181"/>
            <a:ext cx="9144000" cy="24338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Common Chart of Accounts</a:t>
            </a:r>
            <a:br>
              <a:rPr lang="en-US" sz="6000" dirty="0" smtClean="0"/>
            </a:br>
            <a:r>
              <a:rPr lang="en-US" sz="7300" dirty="0" smtClean="0"/>
              <a:t/>
            </a:r>
            <a:br>
              <a:rPr lang="en-US" sz="7300" dirty="0" smtClean="0"/>
            </a:b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5302" y="5819737"/>
            <a:ext cx="9144000" cy="75402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April 24, 2018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3910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3243"/>
            <a:ext cx="10515600" cy="972231"/>
          </a:xfrm>
        </p:spPr>
        <p:txBody>
          <a:bodyPr/>
          <a:lstStyle/>
          <a:p>
            <a:pPr algn="ctr"/>
            <a:r>
              <a:rPr lang="en-US" dirty="0" smtClean="0"/>
              <a:t>Common COA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5474"/>
            <a:ext cx="10515600" cy="525126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Formed July 2016</a:t>
            </a:r>
            <a:br>
              <a:rPr lang="en-US" dirty="0" smtClean="0"/>
            </a:br>
            <a:r>
              <a:rPr lang="en-US" dirty="0"/>
              <a:t>		</a:t>
            </a:r>
          </a:p>
          <a:p>
            <a:r>
              <a:rPr lang="en-US" dirty="0" smtClean="0"/>
              <a:t>Comprised of 7 members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</a:p>
          <a:p>
            <a:r>
              <a:rPr lang="en-US" dirty="0"/>
              <a:t>Shirley </a:t>
            </a:r>
            <a:r>
              <a:rPr lang="en-US" dirty="0" err="1"/>
              <a:t>Audet</a:t>
            </a:r>
            <a:r>
              <a:rPr lang="en-US" dirty="0"/>
              <a:t>, Controller – </a:t>
            </a:r>
            <a:r>
              <a:rPr lang="en-US" dirty="0" smtClean="0"/>
              <a:t>ECSU</a:t>
            </a:r>
          </a:p>
          <a:p>
            <a:r>
              <a:rPr lang="en-US" dirty="0"/>
              <a:t>Brian Wood, Director of Accounting - </a:t>
            </a:r>
            <a:r>
              <a:rPr lang="en-US" dirty="0" smtClean="0"/>
              <a:t>CCSU</a:t>
            </a:r>
            <a:endParaRPr lang="en-US" dirty="0"/>
          </a:p>
          <a:p>
            <a:r>
              <a:rPr lang="en-US" dirty="0" smtClean="0"/>
              <a:t>Alessandra </a:t>
            </a:r>
            <a:r>
              <a:rPr lang="en-US" dirty="0"/>
              <a:t>Lundberg, Director of Finance &amp; Administration – </a:t>
            </a:r>
            <a:r>
              <a:rPr lang="en-US" dirty="0" smtClean="0"/>
              <a:t>QVCC</a:t>
            </a:r>
          </a:p>
          <a:p>
            <a:r>
              <a:rPr lang="en-US" dirty="0"/>
              <a:t>Gayle O’Neill, Director of Finance &amp; Administrative Services – </a:t>
            </a:r>
            <a:r>
              <a:rPr lang="en-US" dirty="0" smtClean="0"/>
              <a:t>TRCC</a:t>
            </a:r>
          </a:p>
          <a:p>
            <a:r>
              <a:rPr lang="en-US" dirty="0"/>
              <a:t>Chris Forster, Controller – CSCU </a:t>
            </a:r>
            <a:r>
              <a:rPr lang="en-US" dirty="0" smtClean="0"/>
              <a:t>SO</a:t>
            </a:r>
            <a:endParaRPr lang="en-US" dirty="0"/>
          </a:p>
          <a:p>
            <a:r>
              <a:rPr lang="en-US" dirty="0"/>
              <a:t> Bhavini Mistri, Sr. Information Systems Development Mgr. – CSCU </a:t>
            </a:r>
            <a:r>
              <a:rPr lang="en-US" dirty="0" smtClean="0"/>
              <a:t>SO</a:t>
            </a:r>
          </a:p>
          <a:p>
            <a:r>
              <a:rPr lang="en-US" dirty="0" smtClean="0"/>
              <a:t>Brenda </a:t>
            </a:r>
            <a:r>
              <a:rPr lang="en-US" dirty="0"/>
              <a:t>Whalen, Chief Enterprise Project Mgr. – CSCU </a:t>
            </a:r>
            <a:r>
              <a:rPr lang="en-US" dirty="0" smtClean="0"/>
              <a:t>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02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3243"/>
            <a:ext cx="10515600" cy="972231"/>
          </a:xfrm>
        </p:spPr>
        <p:txBody>
          <a:bodyPr/>
          <a:lstStyle/>
          <a:p>
            <a:r>
              <a:rPr lang="en-US" dirty="0" smtClean="0"/>
              <a:t>Common COA Committee Charge…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5474"/>
            <a:ext cx="10515600" cy="525126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Develop common COA combining </a:t>
            </a:r>
            <a:r>
              <a:rPr lang="en-US" dirty="0"/>
              <a:t>current elements of the CSU and CCC charts </a:t>
            </a:r>
            <a:r>
              <a:rPr lang="en-US" dirty="0" smtClean="0"/>
              <a:t>to </a:t>
            </a:r>
            <a:r>
              <a:rPr lang="en-US" dirty="0"/>
              <a:t>facilitate detailed and consolidated reporting across CSCU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/>
              <a:t>		</a:t>
            </a:r>
          </a:p>
          <a:p>
            <a:r>
              <a:rPr lang="en-US" dirty="0"/>
              <a:t>Design </a:t>
            </a:r>
            <a:r>
              <a:rPr lang="en-US" dirty="0" smtClean="0"/>
              <a:t>Common </a:t>
            </a:r>
            <a:r>
              <a:rPr lang="en-US" dirty="0"/>
              <a:t>COA employing best practices as defined by NACUBO, GASB &amp; the Number of Funds Principals </a:t>
            </a:r>
            <a:r>
              <a:rPr lang="en-US" dirty="0" smtClean="0"/>
              <a:t>to meet </a:t>
            </a:r>
            <a:r>
              <a:rPr lang="en-US" dirty="0"/>
              <a:t>IPEDS, NEASC, GASB, NCAA (D 1,2 &amp; 3) &amp; IDC Proposal </a:t>
            </a:r>
            <a:r>
              <a:rPr lang="en-US" dirty="0" smtClean="0"/>
              <a:t>requirements.</a:t>
            </a:r>
            <a:r>
              <a:rPr lang="en-US" dirty="0"/>
              <a:t>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</a:p>
          <a:p>
            <a:pPr>
              <a:buFont typeface="Arial"/>
              <a:buChar char="•"/>
            </a:pPr>
            <a:r>
              <a:rPr lang="en-US" dirty="0" smtClean="0"/>
              <a:t>Define/Create a Centralized Reporting Repository</a:t>
            </a: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Provide </a:t>
            </a:r>
            <a:r>
              <a:rPr lang="en-US" dirty="0"/>
              <a:t>ability to report horizontally and vertically by University/College, CCC/CSU and CSCU 		</a:t>
            </a:r>
            <a:br>
              <a:rPr lang="en-US" dirty="0"/>
            </a:br>
            <a:r>
              <a:rPr lang="en-US" dirty="0" smtClean="0"/>
              <a:t>	</a:t>
            </a:r>
          </a:p>
          <a:p>
            <a:r>
              <a:rPr lang="en-US" dirty="0" smtClean="0"/>
              <a:t>Provide ability </a:t>
            </a:r>
            <a:r>
              <a:rPr lang="en-US" dirty="0"/>
              <a:t>to  produce individual and consolidated Financial Statements (</a:t>
            </a:r>
            <a:r>
              <a:rPr lang="en-US" dirty="0" smtClean="0"/>
              <a:t>SRECNP, </a:t>
            </a:r>
            <a:r>
              <a:rPr lang="en-US" dirty="0"/>
              <a:t>Statement of Net Position &amp; Cash Flow)			</a:t>
            </a:r>
          </a:p>
        </p:txBody>
      </p:sp>
    </p:spTree>
    <p:extLst>
      <p:ext uri="{BB962C8B-B14F-4D97-AF65-F5344CB8AC3E}">
        <p14:creationId xmlns:p14="http://schemas.microsoft.com/office/powerpoint/2010/main" val="24387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COA Components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971040" y="1681163"/>
            <a:ext cx="2804160" cy="823912"/>
          </a:xfrm>
        </p:spPr>
        <p:txBody>
          <a:bodyPr anchor="ctr"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Behind the Scene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971040" y="2505075"/>
            <a:ext cx="3393440" cy="3684588"/>
          </a:xfrm>
        </p:spPr>
        <p:txBody>
          <a:bodyPr/>
          <a:lstStyle/>
          <a:p>
            <a:r>
              <a:rPr lang="en-US" dirty="0" smtClean="0"/>
              <a:t>COA Code</a:t>
            </a:r>
            <a:endParaRPr lang="en-US" dirty="0"/>
          </a:p>
          <a:p>
            <a:r>
              <a:rPr lang="en-US" dirty="0"/>
              <a:t>Fund </a:t>
            </a:r>
            <a:r>
              <a:rPr lang="en-US" dirty="0" smtClean="0"/>
              <a:t>Types</a:t>
            </a:r>
          </a:p>
          <a:p>
            <a:r>
              <a:rPr lang="en-US" dirty="0"/>
              <a:t>Fund Codes</a:t>
            </a:r>
          </a:p>
          <a:p>
            <a:r>
              <a:rPr lang="en-US" dirty="0" smtClean="0"/>
              <a:t>Account Types</a:t>
            </a:r>
          </a:p>
          <a:p>
            <a:r>
              <a:rPr lang="en-US" dirty="0"/>
              <a:t>Organization Codes</a:t>
            </a:r>
          </a:p>
          <a:p>
            <a:r>
              <a:rPr lang="en-US" dirty="0"/>
              <a:t>Program </a:t>
            </a:r>
            <a:r>
              <a:rPr lang="en-US" dirty="0" smtClean="0"/>
              <a:t>Codes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30720" y="1681163"/>
            <a:ext cx="4324668" cy="823912"/>
          </a:xfrm>
        </p:spPr>
        <p:txBody>
          <a:bodyPr anchor="ctr"/>
          <a:lstStyle/>
          <a:p>
            <a:r>
              <a:rPr lang="en-US" dirty="0" smtClean="0"/>
              <a:t>Banner Finance Users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30720" y="2505075"/>
            <a:ext cx="4324668" cy="3684588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Index Codes</a:t>
            </a:r>
          </a:p>
          <a:p>
            <a:r>
              <a:rPr lang="en-US" dirty="0"/>
              <a:t>Account </a:t>
            </a:r>
            <a:r>
              <a:rPr lang="en-US" dirty="0" smtClean="0"/>
              <a:t>Codes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21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593" y="434049"/>
            <a:ext cx="10815918" cy="943337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COA Reference Information</a:t>
            </a:r>
            <a:endParaRPr lang="en-US" sz="5400" dirty="0"/>
          </a:p>
        </p:txBody>
      </p:sp>
      <p:pic>
        <p:nvPicPr>
          <p:cNvPr id="23" name="Content Placeholder 2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77" y="1469985"/>
            <a:ext cx="10521950" cy="3885728"/>
          </a:xfrm>
        </p:spPr>
      </p:pic>
      <p:sp>
        <p:nvSpPr>
          <p:cNvPr id="24" name="TextBox 23"/>
          <p:cNvSpPr txBox="1"/>
          <p:nvPr/>
        </p:nvSpPr>
        <p:spPr>
          <a:xfrm>
            <a:off x="801577" y="5567423"/>
            <a:ext cx="10521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http://www.ccsu.edu/fiscalaffairs/accountsChart.html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86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399005" y="45531"/>
            <a:ext cx="2710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Account Code Translation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650720"/>
              </p:ext>
            </p:extLst>
          </p:nvPr>
        </p:nvGraphicFramePr>
        <p:xfrm>
          <a:off x="675503" y="518983"/>
          <a:ext cx="10931612" cy="5791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7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5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96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95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New Account Code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New Account Code Descriptions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Old Account Code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Old Account Code Descriptions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Data Definitions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Professional Services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New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701000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Personnel Advertising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721100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Personnel Advertising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Advertising for employment opportunities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701001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Advertising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721105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Advertising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All advertising with the exception of employment related advertising.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Professional Services - 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New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701300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Legal Services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721130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Legal Services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All legal professional service fees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701301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Medical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721135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Medical Service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All health contract professional service fees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701302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Other Professional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721145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Professional Services-Other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Payments for services by a professional who performs the service.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Other Services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New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701400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Athletes &amp; Entertainment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721146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Athletes &amp; Entertainers Appearances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Charges for Professional athletes and entertainment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701401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Athletic Event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721147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Athletic Event Services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Fees paid to support specialized services for athletic events.  E.g. Track and field timing services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701402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Athletic Officiating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721148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Athletic Officiating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Charges for athletic officiating services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701403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Other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72312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Credit Card Convenience Fees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Oher services where no employee-employer relationship exists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701403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Other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721140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Non Professional Services-Other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Oher services where no employee-employer relationship exists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701404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Honoraria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721120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Honoraria and Lecturer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General Honoraria.  E.g. Graduation speakers, guest speakers, etc.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Dues, Licenses, &amp; Subscriptions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New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701500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Dues &amp; Memberships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722100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Dues and Memberships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Charges for associations, dues and memberships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701501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Subscriptions - Non Educational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722105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Subscriptions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Periodical and magazine subscriptions related to the agency's functions.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701502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Licenses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722110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Licenses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Payments for licenses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Educational Supplies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New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702200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Educational Supplies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713135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Educational Supplies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Supplies used for educational purposes. This includes consumables used in teaching and classrooms as well as the cost of any ticketed events required by a class and paid for by the institution.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06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913" y="1188909"/>
            <a:ext cx="10515600" cy="1325563"/>
          </a:xfrm>
        </p:spPr>
        <p:txBody>
          <a:bodyPr/>
          <a:lstStyle/>
          <a:p>
            <a:r>
              <a:rPr lang="en-US" dirty="0" smtClean="0"/>
              <a:t>Additional Questions &amp; Comments?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3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1429</TotalTime>
  <Words>359</Words>
  <Application>Microsoft Office PowerPoint</Application>
  <PresentationFormat>Widescreen</PresentationFormat>
  <Paragraphs>145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Corbel</vt:lpstr>
      <vt:lpstr>Depth</vt:lpstr>
      <vt:lpstr>Common Chart of Accounts   </vt:lpstr>
      <vt:lpstr>Common COA Committee</vt:lpstr>
      <vt:lpstr>Common COA Committee Charge…</vt:lpstr>
      <vt:lpstr>COA Components</vt:lpstr>
      <vt:lpstr>COA Reference Information</vt:lpstr>
      <vt:lpstr>PowerPoint Presentation</vt:lpstr>
      <vt:lpstr>Additional Questions &amp; Comments?</vt:lpstr>
    </vt:vector>
  </TitlesOfParts>
  <Company>CSCU Board of Regents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Chart of Accounts Progress to Date</dc:title>
  <dc:creator>Whalen, Brenda</dc:creator>
  <cp:lastModifiedBy>Hastings, F. Kamilah (Fiscal Division)</cp:lastModifiedBy>
  <cp:revision>96</cp:revision>
  <dcterms:created xsi:type="dcterms:W3CDTF">2017-02-21T21:13:14Z</dcterms:created>
  <dcterms:modified xsi:type="dcterms:W3CDTF">2018-04-24T14:35:33Z</dcterms:modified>
</cp:coreProperties>
</file>