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comments/modernComment_122_BB6F318B.xml" ContentType="application/vnd.ms-powerpoint.comment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68" r:id="rId4"/>
  </p:sldMasterIdLst>
  <p:notesMasterIdLst>
    <p:notesMasterId r:id="rId34"/>
  </p:notesMasterIdLst>
  <p:sldIdLst>
    <p:sldId id="256" r:id="rId5"/>
    <p:sldId id="257" r:id="rId6"/>
    <p:sldId id="258" r:id="rId7"/>
    <p:sldId id="260" r:id="rId8"/>
    <p:sldId id="262" r:id="rId9"/>
    <p:sldId id="261" r:id="rId10"/>
    <p:sldId id="265" r:id="rId11"/>
    <p:sldId id="271" r:id="rId12"/>
    <p:sldId id="276" r:id="rId13"/>
    <p:sldId id="264" r:id="rId14"/>
    <p:sldId id="277" r:id="rId15"/>
    <p:sldId id="270" r:id="rId16"/>
    <p:sldId id="266" r:id="rId17"/>
    <p:sldId id="281" r:id="rId18"/>
    <p:sldId id="282" r:id="rId19"/>
    <p:sldId id="300" r:id="rId20"/>
    <p:sldId id="301" r:id="rId21"/>
    <p:sldId id="299" r:id="rId22"/>
    <p:sldId id="286" r:id="rId23"/>
    <p:sldId id="283" r:id="rId24"/>
    <p:sldId id="284" r:id="rId25"/>
    <p:sldId id="285" r:id="rId26"/>
    <p:sldId id="288" r:id="rId27"/>
    <p:sldId id="289" r:id="rId28"/>
    <p:sldId id="296" r:id="rId29"/>
    <p:sldId id="291" r:id="rId30"/>
    <p:sldId id="290" r:id="rId31"/>
    <p:sldId id="292" r:id="rId32"/>
    <p:sldId id="293" r:id="rId33"/>
  </p:sldIdLst>
  <p:sldSz cx="12192000" cy="6858000"/>
  <p:notesSz cx="7010400" cy="9296400"/>
  <p:embeddedFontLst>
    <p:embeddedFont>
      <p:font typeface="Franklin Gothic Book" panose="020B0503020102020204" pitchFamily="34" charset="0"/>
      <p:regular r:id="rId35"/>
      <p:italic r:id="rId36"/>
    </p:embeddedFont>
    <p:embeddedFont>
      <p:font typeface="Franklin Gothic Medium" panose="020B0603020102020204" pitchFamily="34" charset="0"/>
      <p:regular r:id="rId37"/>
      <p:italic r:id="rId38"/>
    </p:embeddedFont>
    <p:embeddedFont>
      <p:font typeface="Lato" panose="020F0502020204030203"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
      <p:font typeface="Roboto Medium" panose="02000000000000000000" pitchFamily="2" charset="0"/>
      <p:regular r:id="rId47"/>
      <p:italic r:id="rId48"/>
    </p:embeddedFont>
  </p:embeddedFontLst>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0582F7-7DB2-2AF5-1A93-DADB46B4ADF3}" name="Cannon-Klemenz, Rebecca J. (Office of Regulatory Affairs)" initials="RC" userId="S::r.cannon-klemenz@ccsu.edu::c4b751bd-bfc8-44ab-8ee5-4f7d756d91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487C2-0A84-436B-8DB4-2E6068DABC28}" v="1" dt="2026-02-27T14:10:40.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31" autoAdjust="0"/>
    <p:restoredTop sz="94694"/>
  </p:normalViewPr>
  <p:slideViewPr>
    <p:cSldViewPr snapToGrid="0">
      <p:cViewPr varScale="1">
        <p:scale>
          <a:sx n="101" d="100"/>
          <a:sy n="101" d="100"/>
        </p:scale>
        <p:origin x="82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non-Klemenz, Rebecca J. (Office of Regulatory Affairs)" userId="c4b751bd-bfc8-44ab-8ee5-4f7d756d9122" providerId="ADAL" clId="{384DDDAC-4DDB-41FF-9044-34385BFC907C}"/>
    <pc:docChg chg="undo custSel addSld delSld modSld sldOrd">
      <pc:chgData name="Cannon-Klemenz, Rebecca J. (Office of Regulatory Affairs)" userId="c4b751bd-bfc8-44ab-8ee5-4f7d756d9122" providerId="ADAL" clId="{384DDDAC-4DDB-41FF-9044-34385BFC907C}" dt="2026-03-10T12:31:25.961" v="1715" actId="20577"/>
      <pc:docMkLst>
        <pc:docMk/>
      </pc:docMkLst>
      <pc:sldChg chg="modSp mod modCm">
        <pc:chgData name="Cannon-Klemenz, Rebecca J. (Office of Regulatory Affairs)" userId="c4b751bd-bfc8-44ab-8ee5-4f7d756d9122" providerId="ADAL" clId="{384DDDAC-4DDB-41FF-9044-34385BFC907C}" dt="2026-03-10T12:31:25.961" v="1715" actId="20577"/>
        <pc:sldMkLst>
          <pc:docMk/>
          <pc:sldMk cId="2324641421" sldId="266"/>
        </pc:sldMkLst>
        <pc:spChg chg="mod">
          <ac:chgData name="Cannon-Klemenz, Rebecca J. (Office of Regulatory Affairs)" userId="c4b751bd-bfc8-44ab-8ee5-4f7d756d9122" providerId="ADAL" clId="{384DDDAC-4DDB-41FF-9044-34385BFC907C}" dt="2026-03-10T12:31:25.961" v="1715" actId="20577"/>
          <ac:spMkLst>
            <pc:docMk/>
            <pc:sldMk cId="2324641421" sldId="266"/>
            <ac:spMk id="6" creationId="{857B504A-05B1-0835-AA4A-DA0BABEA00A1}"/>
          </ac:spMkLst>
        </pc:spChg>
        <pc:spChg chg="mod">
          <ac:chgData name="Cannon-Klemenz, Rebecca J. (Office of Regulatory Affairs)" userId="c4b751bd-bfc8-44ab-8ee5-4f7d756d9122" providerId="ADAL" clId="{384DDDAC-4DDB-41FF-9044-34385BFC907C}" dt="2026-02-27T14:10:07.740" v="1712" actId="1076"/>
          <ac:spMkLst>
            <pc:docMk/>
            <pc:sldMk cId="2324641421" sldId="266"/>
            <ac:spMk id="7" creationId="{DBAAA026-AEE7-D200-0130-446F0C8B6611}"/>
          </ac:spMkLst>
        </pc:spChg>
        <pc:picChg chg="mod">
          <ac:chgData name="Cannon-Klemenz, Rebecca J. (Office of Regulatory Affairs)" userId="c4b751bd-bfc8-44ab-8ee5-4f7d756d9122" providerId="ADAL" clId="{384DDDAC-4DDB-41FF-9044-34385BFC907C}" dt="2026-02-27T14:10:40.829" v="1714" actId="1076"/>
          <ac:picMkLst>
            <pc:docMk/>
            <pc:sldMk cId="2324641421" sldId="266"/>
            <ac:picMk id="10" creationId="{1787F20A-216A-6C9E-F23B-225186280880}"/>
          </ac:picMkLst>
        </pc:picChg>
        <pc:extLst>
          <p:ext xmlns:p="http://schemas.openxmlformats.org/presentationml/2006/main" uri="{D6D511B9-2390-475A-947B-AFAB55BFBCF1}">
            <pc226:cmChg xmlns:pc226="http://schemas.microsoft.com/office/powerpoint/2022/06/main/command" chg="mod">
              <pc226:chgData name="Cannon-Klemenz, Rebecca J. (Office of Regulatory Affairs)" userId="c4b751bd-bfc8-44ab-8ee5-4f7d756d9122" providerId="ADAL" clId="{384DDDAC-4DDB-41FF-9044-34385BFC907C}" dt="2026-01-26T16:15:22.914" v="860" actId="20577"/>
              <pc2:cmMkLst xmlns:pc2="http://schemas.microsoft.com/office/powerpoint/2019/9/main/command">
                <pc:docMk/>
                <pc:sldMk cId="2324641421" sldId="266"/>
                <pc2:cmMk id="{9D5F1C2F-873E-4A36-B866-06F8D045AF63}"/>
              </pc2:cmMkLst>
            </pc226:cmChg>
          </p:ext>
        </pc:extLst>
      </pc:sldChg>
    </pc:docChg>
  </pc:docChgLst>
</pc:chgInfo>
</file>

<file path=ppt/comments/modernComment_122_BB6F318B.xml><?xml version="1.0" encoding="utf-8"?>
<p188:cmLst xmlns:a="http://schemas.openxmlformats.org/drawingml/2006/main" xmlns:r="http://schemas.openxmlformats.org/officeDocument/2006/relationships" xmlns:p188="http://schemas.microsoft.com/office/powerpoint/2018/8/main">
  <p188:cm id="{72CD8F76-1683-42D3-B84B-C624C6518893}" authorId="{B40582F7-7DB2-2AF5-1A93-DADB46B4ADF3}" created="2026-01-12T20:34:33.202">
    <ac:deMkLst xmlns:ac="http://schemas.microsoft.com/office/drawing/2013/main/command">
      <pc:docMk xmlns:pc="http://schemas.microsoft.com/office/powerpoint/2013/main/command"/>
      <pc:sldMk xmlns:pc="http://schemas.microsoft.com/office/powerpoint/2013/main/command" cId="3144626571" sldId="290"/>
      <ac:spMk id="2" creationId="{F7203BBC-8948-D99C-D327-FBAB90D72B6C}"/>
    </ac:deMkLst>
    <p188:txBody>
      <a:bodyPr/>
      <a:lstStyle/>
      <a:p>
        <a:r>
          <a:rPr lang="en-US"/>
          <a:t>Need to verify options</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3F50C-D518-4D24-A0DC-93DBD7518ECC}" type="doc">
      <dgm:prSet loTypeId="urn:microsoft.com/office/officeart/2018/5/layout/IconCircle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D7D71AE7-8C85-4194-95E2-D2ECE3109BCD}">
      <dgm:prSet custT="1"/>
      <dgm:spPr/>
      <dgm:t>
        <a:bodyPr/>
        <a:lstStyle/>
        <a:p>
          <a:pPr>
            <a:defRPr cap="all"/>
          </a:pPr>
          <a:r>
            <a:rPr lang="en-US" sz="1400" dirty="0"/>
            <a:t>Critical to maintaining the success of the search process</a:t>
          </a:r>
        </a:p>
      </dgm:t>
    </dgm:pt>
    <dgm:pt modelId="{A3438462-6291-4151-8AE0-0ADD099D5392}" type="parTrans" cxnId="{213AC171-18BA-4A41-9FAC-45859CFE640A}">
      <dgm:prSet/>
      <dgm:spPr/>
      <dgm:t>
        <a:bodyPr/>
        <a:lstStyle/>
        <a:p>
          <a:endParaRPr lang="en-US"/>
        </a:p>
      </dgm:t>
    </dgm:pt>
    <dgm:pt modelId="{C410E7BF-BCB9-4DF4-AEBE-1B5AEBF76264}" type="sibTrans" cxnId="{213AC171-18BA-4A41-9FAC-45859CFE640A}">
      <dgm:prSet/>
      <dgm:spPr/>
      <dgm:t>
        <a:bodyPr/>
        <a:lstStyle/>
        <a:p>
          <a:endParaRPr lang="en-US"/>
        </a:p>
      </dgm:t>
    </dgm:pt>
    <dgm:pt modelId="{E336C608-83E9-4844-80D1-2AF9E0065B0C}">
      <dgm:prSet custT="1"/>
      <dgm:spPr/>
      <dgm:t>
        <a:bodyPr/>
        <a:lstStyle/>
        <a:p>
          <a:pPr>
            <a:defRPr cap="all"/>
          </a:pPr>
          <a:r>
            <a:rPr lang="en-US" sz="1400" dirty="0"/>
            <a:t>Protects the integrity of the committee</a:t>
          </a:r>
        </a:p>
      </dgm:t>
    </dgm:pt>
    <dgm:pt modelId="{E034D12C-214E-43CB-8043-472A01C5C9D6}" type="parTrans" cxnId="{12FF9E34-8DEA-49AF-BB2B-5428F36F5C4E}">
      <dgm:prSet/>
      <dgm:spPr/>
      <dgm:t>
        <a:bodyPr/>
        <a:lstStyle/>
        <a:p>
          <a:endParaRPr lang="en-US"/>
        </a:p>
      </dgm:t>
    </dgm:pt>
    <dgm:pt modelId="{85ACF3AF-24F5-4272-95E7-78B8B17B4C55}" type="sibTrans" cxnId="{12FF9E34-8DEA-49AF-BB2B-5428F36F5C4E}">
      <dgm:prSet/>
      <dgm:spPr/>
      <dgm:t>
        <a:bodyPr/>
        <a:lstStyle/>
        <a:p>
          <a:endParaRPr lang="en-US"/>
        </a:p>
      </dgm:t>
    </dgm:pt>
    <dgm:pt modelId="{97C1E56B-15C9-47C8-AD8F-0CEE600A5CF1}">
      <dgm:prSet custT="1"/>
      <dgm:spPr/>
      <dgm:t>
        <a:bodyPr/>
        <a:lstStyle/>
        <a:p>
          <a:pPr>
            <a:defRPr cap="all"/>
          </a:pPr>
          <a:r>
            <a:rPr lang="en-US" sz="1400" dirty="0"/>
            <a:t>Applies for All members of the search process (e.g., HR, Talent Acquisition, Hiring Manager, Search Committee, etc.)</a:t>
          </a:r>
        </a:p>
      </dgm:t>
    </dgm:pt>
    <dgm:pt modelId="{65DE1E06-5F54-490C-83B8-EAF6B4148B79}" type="parTrans" cxnId="{2EEB0724-DEB5-4F2E-A9D9-CA7941C97133}">
      <dgm:prSet/>
      <dgm:spPr/>
      <dgm:t>
        <a:bodyPr/>
        <a:lstStyle/>
        <a:p>
          <a:endParaRPr lang="en-US"/>
        </a:p>
      </dgm:t>
    </dgm:pt>
    <dgm:pt modelId="{54E7C029-A602-46DD-8E72-DACB16C75E4E}" type="sibTrans" cxnId="{2EEB0724-DEB5-4F2E-A9D9-CA7941C97133}">
      <dgm:prSet/>
      <dgm:spPr/>
      <dgm:t>
        <a:bodyPr/>
        <a:lstStyle/>
        <a:p>
          <a:endParaRPr lang="en-US"/>
        </a:p>
      </dgm:t>
    </dgm:pt>
    <dgm:pt modelId="{BE896DFE-6F1A-4513-B12D-7DE7EF5B181F}">
      <dgm:prSet custT="1"/>
      <dgm:spPr/>
      <dgm:t>
        <a:bodyPr/>
        <a:lstStyle/>
        <a:p>
          <a:pPr>
            <a:defRPr cap="all"/>
          </a:pPr>
          <a:r>
            <a:rPr lang="en-US" sz="1400" dirty="0"/>
            <a:t>Be mindful of locale and medium</a:t>
          </a:r>
        </a:p>
      </dgm:t>
    </dgm:pt>
    <dgm:pt modelId="{A0B05F2D-10B5-4873-9BEC-228291144B13}" type="parTrans" cxnId="{73A31A26-39FE-46D2-BD4C-03715C70C219}">
      <dgm:prSet/>
      <dgm:spPr/>
      <dgm:t>
        <a:bodyPr/>
        <a:lstStyle/>
        <a:p>
          <a:endParaRPr lang="en-US"/>
        </a:p>
      </dgm:t>
    </dgm:pt>
    <dgm:pt modelId="{CFC7C64C-B503-498E-879F-09BA52D7967F}" type="sibTrans" cxnId="{73A31A26-39FE-46D2-BD4C-03715C70C219}">
      <dgm:prSet/>
      <dgm:spPr/>
      <dgm:t>
        <a:bodyPr/>
        <a:lstStyle/>
        <a:p>
          <a:endParaRPr lang="en-US"/>
        </a:p>
      </dgm:t>
    </dgm:pt>
    <dgm:pt modelId="{4C64A856-4C7F-4D50-8642-BDBDF932E9FC}">
      <dgm:prSet custT="1"/>
      <dgm:spPr/>
      <dgm:t>
        <a:bodyPr/>
        <a:lstStyle/>
        <a:p>
          <a:pPr>
            <a:defRPr cap="all"/>
          </a:pPr>
          <a:r>
            <a:rPr lang="en-US" sz="1400" dirty="0"/>
            <a:t>Ask yourself: Is this or should it be a private conversation?</a:t>
          </a:r>
        </a:p>
      </dgm:t>
    </dgm:pt>
    <dgm:pt modelId="{4C12D8EA-8B4D-419E-A6ED-C966153DFC88}" type="parTrans" cxnId="{871B4B94-111D-4E4B-89B2-7A6213D6C6F3}">
      <dgm:prSet/>
      <dgm:spPr/>
      <dgm:t>
        <a:bodyPr/>
        <a:lstStyle/>
        <a:p>
          <a:endParaRPr lang="en-US"/>
        </a:p>
      </dgm:t>
    </dgm:pt>
    <dgm:pt modelId="{B104F819-9963-40F9-BAEA-B333BB21157D}" type="sibTrans" cxnId="{871B4B94-111D-4E4B-89B2-7A6213D6C6F3}">
      <dgm:prSet/>
      <dgm:spPr/>
      <dgm:t>
        <a:bodyPr/>
        <a:lstStyle/>
        <a:p>
          <a:endParaRPr lang="en-US"/>
        </a:p>
      </dgm:t>
    </dgm:pt>
    <dgm:pt modelId="{30530E62-0672-4E7D-9C7F-0959305E2F24}" type="pres">
      <dgm:prSet presAssocID="{1763F50C-D518-4D24-A0DC-93DBD7518ECC}" presName="root" presStyleCnt="0">
        <dgm:presLayoutVars>
          <dgm:dir/>
          <dgm:resizeHandles val="exact"/>
        </dgm:presLayoutVars>
      </dgm:prSet>
      <dgm:spPr/>
    </dgm:pt>
    <dgm:pt modelId="{C323748B-1E4E-48F5-AE8C-09263FE1117F}" type="pres">
      <dgm:prSet presAssocID="{D7D71AE7-8C85-4194-95E2-D2ECE3109BCD}" presName="compNode" presStyleCnt="0"/>
      <dgm:spPr/>
    </dgm:pt>
    <dgm:pt modelId="{81D73735-F969-43FF-8C84-D877BE140DB9}" type="pres">
      <dgm:prSet presAssocID="{D7D71AE7-8C85-4194-95E2-D2ECE3109BCD}" presName="iconBgRect" presStyleLbl="bgShp" presStyleIdx="0" presStyleCnt="5"/>
      <dgm:spPr>
        <a:solidFill>
          <a:schemeClr val="accent4">
            <a:lumMod val="40000"/>
            <a:lumOff val="60000"/>
          </a:schemeClr>
        </a:solidFill>
      </dgm:spPr>
    </dgm:pt>
    <dgm:pt modelId="{7DDFBC0A-3EF1-4A68-9D3C-4A9040CBDC07}" type="pres">
      <dgm:prSet presAssocID="{D7D71AE7-8C85-4194-95E2-D2ECE3109BC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5024A9DA-47FB-4C9D-BE4F-986E3C0C67BD}" type="pres">
      <dgm:prSet presAssocID="{D7D71AE7-8C85-4194-95E2-D2ECE3109BCD}" presName="spaceRect" presStyleCnt="0"/>
      <dgm:spPr/>
    </dgm:pt>
    <dgm:pt modelId="{0F744CA3-C33E-4564-9853-747E13F42A0B}" type="pres">
      <dgm:prSet presAssocID="{D7D71AE7-8C85-4194-95E2-D2ECE3109BCD}" presName="textRect" presStyleLbl="revTx" presStyleIdx="0" presStyleCnt="5">
        <dgm:presLayoutVars>
          <dgm:chMax val="1"/>
          <dgm:chPref val="1"/>
        </dgm:presLayoutVars>
      </dgm:prSet>
      <dgm:spPr/>
    </dgm:pt>
    <dgm:pt modelId="{54ACCB99-CFFA-4D4B-B369-87D7FE0885C9}" type="pres">
      <dgm:prSet presAssocID="{C410E7BF-BCB9-4DF4-AEBE-1B5AEBF76264}" presName="sibTrans" presStyleCnt="0"/>
      <dgm:spPr/>
    </dgm:pt>
    <dgm:pt modelId="{D7E7DD60-6730-461A-962C-B95E3B0236E9}" type="pres">
      <dgm:prSet presAssocID="{E336C608-83E9-4844-80D1-2AF9E0065B0C}" presName="compNode" presStyleCnt="0"/>
      <dgm:spPr/>
    </dgm:pt>
    <dgm:pt modelId="{96E5FB70-3813-4C1E-9BA5-D2781E13093D}" type="pres">
      <dgm:prSet presAssocID="{E336C608-83E9-4844-80D1-2AF9E0065B0C}" presName="iconBgRect" presStyleLbl="bgShp" presStyleIdx="1" presStyleCnt="5"/>
      <dgm:spPr>
        <a:solidFill>
          <a:schemeClr val="accent4">
            <a:lumMod val="40000"/>
            <a:lumOff val="60000"/>
          </a:schemeClr>
        </a:solidFill>
      </dgm:spPr>
    </dgm:pt>
    <dgm:pt modelId="{1DA4866A-58B4-497C-B88A-361B8CDA6AFC}" type="pres">
      <dgm:prSet presAssocID="{E336C608-83E9-4844-80D1-2AF9E0065B0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4DABC50-BA77-452B-ABE4-5FD60B155347}" type="pres">
      <dgm:prSet presAssocID="{E336C608-83E9-4844-80D1-2AF9E0065B0C}" presName="spaceRect" presStyleCnt="0"/>
      <dgm:spPr/>
    </dgm:pt>
    <dgm:pt modelId="{9B9E25CF-1A53-4C18-B078-75B731873542}" type="pres">
      <dgm:prSet presAssocID="{E336C608-83E9-4844-80D1-2AF9E0065B0C}" presName="textRect" presStyleLbl="revTx" presStyleIdx="1" presStyleCnt="5">
        <dgm:presLayoutVars>
          <dgm:chMax val="1"/>
          <dgm:chPref val="1"/>
        </dgm:presLayoutVars>
      </dgm:prSet>
      <dgm:spPr/>
    </dgm:pt>
    <dgm:pt modelId="{A474D37A-8676-43D9-903B-0213177C246E}" type="pres">
      <dgm:prSet presAssocID="{85ACF3AF-24F5-4272-95E7-78B8B17B4C55}" presName="sibTrans" presStyleCnt="0"/>
      <dgm:spPr/>
    </dgm:pt>
    <dgm:pt modelId="{05C73701-153F-49CD-93F7-BD35F697BF1D}" type="pres">
      <dgm:prSet presAssocID="{97C1E56B-15C9-47C8-AD8F-0CEE600A5CF1}" presName="compNode" presStyleCnt="0"/>
      <dgm:spPr/>
    </dgm:pt>
    <dgm:pt modelId="{A9C28607-FDE1-4B54-95C7-429C168D9B85}" type="pres">
      <dgm:prSet presAssocID="{97C1E56B-15C9-47C8-AD8F-0CEE600A5CF1}" presName="iconBgRect" presStyleLbl="bgShp" presStyleIdx="2" presStyleCnt="5"/>
      <dgm:spPr>
        <a:solidFill>
          <a:schemeClr val="accent4">
            <a:lumMod val="40000"/>
            <a:lumOff val="60000"/>
          </a:schemeClr>
        </a:solidFill>
      </dgm:spPr>
    </dgm:pt>
    <dgm:pt modelId="{07E82891-B5AF-46B6-9A91-FE3525DDBF02}" type="pres">
      <dgm:prSet presAssocID="{97C1E56B-15C9-47C8-AD8F-0CEE600A5CF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ycle with People"/>
        </a:ext>
      </dgm:extLst>
    </dgm:pt>
    <dgm:pt modelId="{77DAD4B7-DCC3-4EA2-98FA-6FADB440CAAB}" type="pres">
      <dgm:prSet presAssocID="{97C1E56B-15C9-47C8-AD8F-0CEE600A5CF1}" presName="spaceRect" presStyleCnt="0"/>
      <dgm:spPr/>
    </dgm:pt>
    <dgm:pt modelId="{943DA8F6-64C3-43A8-8F7B-CB27430CD2DE}" type="pres">
      <dgm:prSet presAssocID="{97C1E56B-15C9-47C8-AD8F-0CEE600A5CF1}" presName="textRect" presStyleLbl="revTx" presStyleIdx="2" presStyleCnt="5">
        <dgm:presLayoutVars>
          <dgm:chMax val="1"/>
          <dgm:chPref val="1"/>
        </dgm:presLayoutVars>
      </dgm:prSet>
      <dgm:spPr/>
    </dgm:pt>
    <dgm:pt modelId="{353F5B5B-E3AF-4255-A9DC-5B78BBB0EF71}" type="pres">
      <dgm:prSet presAssocID="{54E7C029-A602-46DD-8E72-DACB16C75E4E}" presName="sibTrans" presStyleCnt="0"/>
      <dgm:spPr/>
    </dgm:pt>
    <dgm:pt modelId="{1C8CFED0-4DAC-47EE-BBD8-EFF2DB4EBF00}" type="pres">
      <dgm:prSet presAssocID="{BE896DFE-6F1A-4513-B12D-7DE7EF5B181F}" presName="compNode" presStyleCnt="0"/>
      <dgm:spPr/>
    </dgm:pt>
    <dgm:pt modelId="{2834026A-9F0D-45C6-8FF1-611271F65D4B}" type="pres">
      <dgm:prSet presAssocID="{BE896DFE-6F1A-4513-B12D-7DE7EF5B181F}" presName="iconBgRect" presStyleLbl="bgShp" presStyleIdx="3" presStyleCnt="5"/>
      <dgm:spPr>
        <a:solidFill>
          <a:schemeClr val="accent4">
            <a:lumMod val="40000"/>
            <a:lumOff val="60000"/>
          </a:schemeClr>
        </a:solidFill>
      </dgm:spPr>
    </dgm:pt>
    <dgm:pt modelId="{B5A23D44-0324-461B-9DF1-7C4867CF461D}" type="pres">
      <dgm:prSet presAssocID="{BE896DFE-6F1A-4513-B12D-7DE7EF5B181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D7AA1D8F-3FA5-422A-9686-CDC4038C54EA}" type="pres">
      <dgm:prSet presAssocID="{BE896DFE-6F1A-4513-B12D-7DE7EF5B181F}" presName="spaceRect" presStyleCnt="0"/>
      <dgm:spPr/>
    </dgm:pt>
    <dgm:pt modelId="{3BB4C948-0155-4F78-A7E4-F8FA0D3B030E}" type="pres">
      <dgm:prSet presAssocID="{BE896DFE-6F1A-4513-B12D-7DE7EF5B181F}" presName="textRect" presStyleLbl="revTx" presStyleIdx="3" presStyleCnt="5">
        <dgm:presLayoutVars>
          <dgm:chMax val="1"/>
          <dgm:chPref val="1"/>
        </dgm:presLayoutVars>
      </dgm:prSet>
      <dgm:spPr/>
    </dgm:pt>
    <dgm:pt modelId="{BBC3E13C-7C4C-4F3C-B95B-DF47763EA0C6}" type="pres">
      <dgm:prSet presAssocID="{CFC7C64C-B503-498E-879F-09BA52D7967F}" presName="sibTrans" presStyleCnt="0"/>
      <dgm:spPr/>
    </dgm:pt>
    <dgm:pt modelId="{68F5F2BE-CCB5-411E-A33E-DE05953B1CBB}" type="pres">
      <dgm:prSet presAssocID="{4C64A856-4C7F-4D50-8642-BDBDF932E9FC}" presName="compNode" presStyleCnt="0"/>
      <dgm:spPr/>
    </dgm:pt>
    <dgm:pt modelId="{085E62A6-89C0-4B0B-B8AC-9636E4B63A1E}" type="pres">
      <dgm:prSet presAssocID="{4C64A856-4C7F-4D50-8642-BDBDF932E9FC}" presName="iconBgRect" presStyleLbl="bgShp" presStyleIdx="4" presStyleCnt="5"/>
      <dgm:spPr>
        <a:solidFill>
          <a:schemeClr val="accent4">
            <a:lumMod val="40000"/>
            <a:lumOff val="60000"/>
          </a:schemeClr>
        </a:solidFill>
      </dgm:spPr>
    </dgm:pt>
    <dgm:pt modelId="{A784A2D6-A402-4F04-94A2-EFCB65801FB6}" type="pres">
      <dgm:prSet presAssocID="{4C64A856-4C7F-4D50-8642-BDBDF932E9F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2B4B497F-7E07-4A64-81E4-8B49198B40B3}" type="pres">
      <dgm:prSet presAssocID="{4C64A856-4C7F-4D50-8642-BDBDF932E9FC}" presName="spaceRect" presStyleCnt="0"/>
      <dgm:spPr/>
    </dgm:pt>
    <dgm:pt modelId="{A4D31DD2-1D97-4F4B-907E-A2E6BE9805F6}" type="pres">
      <dgm:prSet presAssocID="{4C64A856-4C7F-4D50-8642-BDBDF932E9FC}" presName="textRect" presStyleLbl="revTx" presStyleIdx="4" presStyleCnt="5">
        <dgm:presLayoutVars>
          <dgm:chMax val="1"/>
          <dgm:chPref val="1"/>
        </dgm:presLayoutVars>
      </dgm:prSet>
      <dgm:spPr/>
    </dgm:pt>
  </dgm:ptLst>
  <dgm:cxnLst>
    <dgm:cxn modelId="{2EEB0724-DEB5-4F2E-A9D9-CA7941C97133}" srcId="{1763F50C-D518-4D24-A0DC-93DBD7518ECC}" destId="{97C1E56B-15C9-47C8-AD8F-0CEE600A5CF1}" srcOrd="2" destOrd="0" parTransId="{65DE1E06-5F54-490C-83B8-EAF6B4148B79}" sibTransId="{54E7C029-A602-46DD-8E72-DACB16C75E4E}"/>
    <dgm:cxn modelId="{73A31A26-39FE-46D2-BD4C-03715C70C219}" srcId="{1763F50C-D518-4D24-A0DC-93DBD7518ECC}" destId="{BE896DFE-6F1A-4513-B12D-7DE7EF5B181F}" srcOrd="3" destOrd="0" parTransId="{A0B05F2D-10B5-4873-9BEC-228291144B13}" sibTransId="{CFC7C64C-B503-498E-879F-09BA52D7967F}"/>
    <dgm:cxn modelId="{F3D7692C-C52C-4AA2-B272-095198E9F4D2}" type="presOf" srcId="{D7D71AE7-8C85-4194-95E2-D2ECE3109BCD}" destId="{0F744CA3-C33E-4564-9853-747E13F42A0B}" srcOrd="0" destOrd="0" presId="urn:microsoft.com/office/officeart/2018/5/layout/IconCircleLabelList"/>
    <dgm:cxn modelId="{12FF9E34-8DEA-49AF-BB2B-5428F36F5C4E}" srcId="{1763F50C-D518-4D24-A0DC-93DBD7518ECC}" destId="{E336C608-83E9-4844-80D1-2AF9E0065B0C}" srcOrd="1" destOrd="0" parTransId="{E034D12C-214E-43CB-8043-472A01C5C9D6}" sibTransId="{85ACF3AF-24F5-4272-95E7-78B8B17B4C55}"/>
    <dgm:cxn modelId="{A9D6FA5E-B862-4825-916C-C1E26D81B1AF}" type="presOf" srcId="{BE896DFE-6F1A-4513-B12D-7DE7EF5B181F}" destId="{3BB4C948-0155-4F78-A7E4-F8FA0D3B030E}" srcOrd="0" destOrd="0" presId="urn:microsoft.com/office/officeart/2018/5/layout/IconCircleLabelList"/>
    <dgm:cxn modelId="{213AC171-18BA-4A41-9FAC-45859CFE640A}" srcId="{1763F50C-D518-4D24-A0DC-93DBD7518ECC}" destId="{D7D71AE7-8C85-4194-95E2-D2ECE3109BCD}" srcOrd="0" destOrd="0" parTransId="{A3438462-6291-4151-8AE0-0ADD099D5392}" sibTransId="{C410E7BF-BCB9-4DF4-AEBE-1B5AEBF76264}"/>
    <dgm:cxn modelId="{C54CE871-5B5C-4B53-82E4-7291520E417E}" type="presOf" srcId="{E336C608-83E9-4844-80D1-2AF9E0065B0C}" destId="{9B9E25CF-1A53-4C18-B078-75B731873542}" srcOrd="0" destOrd="0" presId="urn:microsoft.com/office/officeart/2018/5/layout/IconCircleLabelList"/>
    <dgm:cxn modelId="{D7C8368D-34A5-4CBD-B72A-AFF85269A779}" type="presOf" srcId="{97C1E56B-15C9-47C8-AD8F-0CEE600A5CF1}" destId="{943DA8F6-64C3-43A8-8F7B-CB27430CD2DE}" srcOrd="0" destOrd="0" presId="urn:microsoft.com/office/officeart/2018/5/layout/IconCircleLabelList"/>
    <dgm:cxn modelId="{8E199C92-98BE-4D3B-9E0D-B4D2A1A88133}" type="presOf" srcId="{4C64A856-4C7F-4D50-8642-BDBDF932E9FC}" destId="{A4D31DD2-1D97-4F4B-907E-A2E6BE9805F6}" srcOrd="0" destOrd="0" presId="urn:microsoft.com/office/officeart/2018/5/layout/IconCircleLabelList"/>
    <dgm:cxn modelId="{871B4B94-111D-4E4B-89B2-7A6213D6C6F3}" srcId="{1763F50C-D518-4D24-A0DC-93DBD7518ECC}" destId="{4C64A856-4C7F-4D50-8642-BDBDF932E9FC}" srcOrd="4" destOrd="0" parTransId="{4C12D8EA-8B4D-419E-A6ED-C966153DFC88}" sibTransId="{B104F819-9963-40F9-BAEA-B333BB21157D}"/>
    <dgm:cxn modelId="{62B3E8BC-27E1-4468-BA9B-BD8C1AC0DAFC}" type="presOf" srcId="{1763F50C-D518-4D24-A0DC-93DBD7518ECC}" destId="{30530E62-0672-4E7D-9C7F-0959305E2F24}" srcOrd="0" destOrd="0" presId="urn:microsoft.com/office/officeart/2018/5/layout/IconCircleLabelList"/>
    <dgm:cxn modelId="{96CD025C-D87C-4E47-8BD7-4CC063708F5E}" type="presParOf" srcId="{30530E62-0672-4E7D-9C7F-0959305E2F24}" destId="{C323748B-1E4E-48F5-AE8C-09263FE1117F}" srcOrd="0" destOrd="0" presId="urn:microsoft.com/office/officeart/2018/5/layout/IconCircleLabelList"/>
    <dgm:cxn modelId="{4BD35AAC-999B-4FD7-91F2-64B4291670D3}" type="presParOf" srcId="{C323748B-1E4E-48F5-AE8C-09263FE1117F}" destId="{81D73735-F969-43FF-8C84-D877BE140DB9}" srcOrd="0" destOrd="0" presId="urn:microsoft.com/office/officeart/2018/5/layout/IconCircleLabelList"/>
    <dgm:cxn modelId="{40288764-7E94-4E15-8FD8-874347B2BDAF}" type="presParOf" srcId="{C323748B-1E4E-48F5-AE8C-09263FE1117F}" destId="{7DDFBC0A-3EF1-4A68-9D3C-4A9040CBDC07}" srcOrd="1" destOrd="0" presId="urn:microsoft.com/office/officeart/2018/5/layout/IconCircleLabelList"/>
    <dgm:cxn modelId="{E88F5C44-5B5D-49BF-9F60-81BE0A02C3E8}" type="presParOf" srcId="{C323748B-1E4E-48F5-AE8C-09263FE1117F}" destId="{5024A9DA-47FB-4C9D-BE4F-986E3C0C67BD}" srcOrd="2" destOrd="0" presId="urn:microsoft.com/office/officeart/2018/5/layout/IconCircleLabelList"/>
    <dgm:cxn modelId="{CFA51917-D171-4A98-9CF1-CCD8951B135A}" type="presParOf" srcId="{C323748B-1E4E-48F5-AE8C-09263FE1117F}" destId="{0F744CA3-C33E-4564-9853-747E13F42A0B}" srcOrd="3" destOrd="0" presId="urn:microsoft.com/office/officeart/2018/5/layout/IconCircleLabelList"/>
    <dgm:cxn modelId="{FFDC48BE-3EAA-4E0E-BD03-9DF96FB6DCC4}" type="presParOf" srcId="{30530E62-0672-4E7D-9C7F-0959305E2F24}" destId="{54ACCB99-CFFA-4D4B-B369-87D7FE0885C9}" srcOrd="1" destOrd="0" presId="urn:microsoft.com/office/officeart/2018/5/layout/IconCircleLabelList"/>
    <dgm:cxn modelId="{5037B988-022E-4E72-ADE2-5EBD7A4C4D42}" type="presParOf" srcId="{30530E62-0672-4E7D-9C7F-0959305E2F24}" destId="{D7E7DD60-6730-461A-962C-B95E3B0236E9}" srcOrd="2" destOrd="0" presId="urn:microsoft.com/office/officeart/2018/5/layout/IconCircleLabelList"/>
    <dgm:cxn modelId="{1049094D-6DB6-4330-96F9-87381950B32C}" type="presParOf" srcId="{D7E7DD60-6730-461A-962C-B95E3B0236E9}" destId="{96E5FB70-3813-4C1E-9BA5-D2781E13093D}" srcOrd="0" destOrd="0" presId="urn:microsoft.com/office/officeart/2018/5/layout/IconCircleLabelList"/>
    <dgm:cxn modelId="{F509DFE7-EEB7-4259-A076-DC9AB89F2BDC}" type="presParOf" srcId="{D7E7DD60-6730-461A-962C-B95E3B0236E9}" destId="{1DA4866A-58B4-497C-B88A-361B8CDA6AFC}" srcOrd="1" destOrd="0" presId="urn:microsoft.com/office/officeart/2018/5/layout/IconCircleLabelList"/>
    <dgm:cxn modelId="{AD60CCCE-C1A7-4905-BD07-449766F00763}" type="presParOf" srcId="{D7E7DD60-6730-461A-962C-B95E3B0236E9}" destId="{24DABC50-BA77-452B-ABE4-5FD60B155347}" srcOrd="2" destOrd="0" presId="urn:microsoft.com/office/officeart/2018/5/layout/IconCircleLabelList"/>
    <dgm:cxn modelId="{DB251E12-853D-439B-953F-F1987921E5D2}" type="presParOf" srcId="{D7E7DD60-6730-461A-962C-B95E3B0236E9}" destId="{9B9E25CF-1A53-4C18-B078-75B731873542}" srcOrd="3" destOrd="0" presId="urn:microsoft.com/office/officeart/2018/5/layout/IconCircleLabelList"/>
    <dgm:cxn modelId="{8027802C-D829-4D20-8A92-7DE834CBEAEC}" type="presParOf" srcId="{30530E62-0672-4E7D-9C7F-0959305E2F24}" destId="{A474D37A-8676-43D9-903B-0213177C246E}" srcOrd="3" destOrd="0" presId="urn:microsoft.com/office/officeart/2018/5/layout/IconCircleLabelList"/>
    <dgm:cxn modelId="{D48EAE3A-69BF-447E-931B-A642EABFC294}" type="presParOf" srcId="{30530E62-0672-4E7D-9C7F-0959305E2F24}" destId="{05C73701-153F-49CD-93F7-BD35F697BF1D}" srcOrd="4" destOrd="0" presId="urn:microsoft.com/office/officeart/2018/5/layout/IconCircleLabelList"/>
    <dgm:cxn modelId="{20001CBB-5008-470B-BCCA-EAE4CAA31A24}" type="presParOf" srcId="{05C73701-153F-49CD-93F7-BD35F697BF1D}" destId="{A9C28607-FDE1-4B54-95C7-429C168D9B85}" srcOrd="0" destOrd="0" presId="urn:microsoft.com/office/officeart/2018/5/layout/IconCircleLabelList"/>
    <dgm:cxn modelId="{612B208F-8268-4542-95F4-D9E3CEFCB5A8}" type="presParOf" srcId="{05C73701-153F-49CD-93F7-BD35F697BF1D}" destId="{07E82891-B5AF-46B6-9A91-FE3525DDBF02}" srcOrd="1" destOrd="0" presId="urn:microsoft.com/office/officeart/2018/5/layout/IconCircleLabelList"/>
    <dgm:cxn modelId="{49AD7030-9A49-42A8-BC08-51A47F6B1FD6}" type="presParOf" srcId="{05C73701-153F-49CD-93F7-BD35F697BF1D}" destId="{77DAD4B7-DCC3-4EA2-98FA-6FADB440CAAB}" srcOrd="2" destOrd="0" presId="urn:microsoft.com/office/officeart/2018/5/layout/IconCircleLabelList"/>
    <dgm:cxn modelId="{14B436A3-E1C5-4242-9A06-3F55FFB2F43F}" type="presParOf" srcId="{05C73701-153F-49CD-93F7-BD35F697BF1D}" destId="{943DA8F6-64C3-43A8-8F7B-CB27430CD2DE}" srcOrd="3" destOrd="0" presId="urn:microsoft.com/office/officeart/2018/5/layout/IconCircleLabelList"/>
    <dgm:cxn modelId="{5C0FC449-3F49-4401-B901-9D24CC8B344C}" type="presParOf" srcId="{30530E62-0672-4E7D-9C7F-0959305E2F24}" destId="{353F5B5B-E3AF-4255-A9DC-5B78BBB0EF71}" srcOrd="5" destOrd="0" presId="urn:microsoft.com/office/officeart/2018/5/layout/IconCircleLabelList"/>
    <dgm:cxn modelId="{2EB3106C-F56A-4C8A-AA09-2709C18D2F6F}" type="presParOf" srcId="{30530E62-0672-4E7D-9C7F-0959305E2F24}" destId="{1C8CFED0-4DAC-47EE-BBD8-EFF2DB4EBF00}" srcOrd="6" destOrd="0" presId="urn:microsoft.com/office/officeart/2018/5/layout/IconCircleLabelList"/>
    <dgm:cxn modelId="{308C22BE-B82F-4AEE-93CE-137E14646002}" type="presParOf" srcId="{1C8CFED0-4DAC-47EE-BBD8-EFF2DB4EBF00}" destId="{2834026A-9F0D-45C6-8FF1-611271F65D4B}" srcOrd="0" destOrd="0" presId="urn:microsoft.com/office/officeart/2018/5/layout/IconCircleLabelList"/>
    <dgm:cxn modelId="{FFB05C84-A7CE-4F07-8D79-257199C30B8F}" type="presParOf" srcId="{1C8CFED0-4DAC-47EE-BBD8-EFF2DB4EBF00}" destId="{B5A23D44-0324-461B-9DF1-7C4867CF461D}" srcOrd="1" destOrd="0" presId="urn:microsoft.com/office/officeart/2018/5/layout/IconCircleLabelList"/>
    <dgm:cxn modelId="{C1322D73-AFE1-4D94-B33A-AD19EFF2BFD8}" type="presParOf" srcId="{1C8CFED0-4DAC-47EE-BBD8-EFF2DB4EBF00}" destId="{D7AA1D8F-3FA5-422A-9686-CDC4038C54EA}" srcOrd="2" destOrd="0" presId="urn:microsoft.com/office/officeart/2018/5/layout/IconCircleLabelList"/>
    <dgm:cxn modelId="{605F8D2F-52EA-4B98-9ABA-6480008DCDA1}" type="presParOf" srcId="{1C8CFED0-4DAC-47EE-BBD8-EFF2DB4EBF00}" destId="{3BB4C948-0155-4F78-A7E4-F8FA0D3B030E}" srcOrd="3" destOrd="0" presId="urn:microsoft.com/office/officeart/2018/5/layout/IconCircleLabelList"/>
    <dgm:cxn modelId="{5C36662D-24D7-4A3F-93F4-2A9680147D26}" type="presParOf" srcId="{30530E62-0672-4E7D-9C7F-0959305E2F24}" destId="{BBC3E13C-7C4C-4F3C-B95B-DF47763EA0C6}" srcOrd="7" destOrd="0" presId="urn:microsoft.com/office/officeart/2018/5/layout/IconCircleLabelList"/>
    <dgm:cxn modelId="{8FC073C9-418F-4E25-BE40-D3FB92F53481}" type="presParOf" srcId="{30530E62-0672-4E7D-9C7F-0959305E2F24}" destId="{68F5F2BE-CCB5-411E-A33E-DE05953B1CBB}" srcOrd="8" destOrd="0" presId="urn:microsoft.com/office/officeart/2018/5/layout/IconCircleLabelList"/>
    <dgm:cxn modelId="{62B1DAC4-DC3B-4E21-B4F3-7AD6747549A5}" type="presParOf" srcId="{68F5F2BE-CCB5-411E-A33E-DE05953B1CBB}" destId="{085E62A6-89C0-4B0B-B8AC-9636E4B63A1E}" srcOrd="0" destOrd="0" presId="urn:microsoft.com/office/officeart/2018/5/layout/IconCircleLabelList"/>
    <dgm:cxn modelId="{B6809F30-1016-4741-AB68-54D8398C0D03}" type="presParOf" srcId="{68F5F2BE-CCB5-411E-A33E-DE05953B1CBB}" destId="{A784A2D6-A402-4F04-94A2-EFCB65801FB6}" srcOrd="1" destOrd="0" presId="urn:microsoft.com/office/officeart/2018/5/layout/IconCircleLabelList"/>
    <dgm:cxn modelId="{BCE35EFA-947D-445E-BB49-E43550C973BC}" type="presParOf" srcId="{68F5F2BE-CCB5-411E-A33E-DE05953B1CBB}" destId="{2B4B497F-7E07-4A64-81E4-8B49198B40B3}" srcOrd="2" destOrd="0" presId="urn:microsoft.com/office/officeart/2018/5/layout/IconCircleLabelList"/>
    <dgm:cxn modelId="{8E3A50FE-AAA9-4C15-9583-FE909AEE0338}" type="presParOf" srcId="{68F5F2BE-CCB5-411E-A33E-DE05953B1CBB}" destId="{A4D31DD2-1D97-4F4B-907E-A2E6BE9805F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221B7B-8DE4-42F0-84E1-9ED5064515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6511481-99D3-491B-A58C-273B9C3BD11B}">
      <dgm:prSet/>
      <dgm:spPr/>
      <dgm:t>
        <a:bodyPr/>
        <a:lstStyle/>
        <a:p>
          <a:r>
            <a:rPr lang="en-US" dirty="0"/>
            <a:t>Defined as the pre-existing relationship between a member of the search process and a candidate</a:t>
          </a:r>
        </a:p>
      </dgm:t>
    </dgm:pt>
    <dgm:pt modelId="{44A3857C-A181-4E0D-82FE-D2FA8212053C}" type="parTrans" cxnId="{66845F12-5BDE-4369-9ADB-0A97BD3BE518}">
      <dgm:prSet/>
      <dgm:spPr/>
      <dgm:t>
        <a:bodyPr/>
        <a:lstStyle/>
        <a:p>
          <a:endParaRPr lang="en-US"/>
        </a:p>
      </dgm:t>
    </dgm:pt>
    <dgm:pt modelId="{F13E6598-00E9-4759-8BEB-2CDAD4F16E36}" type="sibTrans" cxnId="{66845F12-5BDE-4369-9ADB-0A97BD3BE518}">
      <dgm:prSet/>
      <dgm:spPr/>
      <dgm:t>
        <a:bodyPr/>
        <a:lstStyle/>
        <a:p>
          <a:endParaRPr lang="en-US"/>
        </a:p>
      </dgm:t>
    </dgm:pt>
    <dgm:pt modelId="{E9A63570-AB8B-41E8-84FD-8656B274D87D}">
      <dgm:prSet/>
      <dgm:spPr/>
      <dgm:t>
        <a:bodyPr/>
        <a:lstStyle/>
        <a:p>
          <a:r>
            <a:rPr lang="en-US"/>
            <a:t>Must be evaluated to determine proper course of action</a:t>
          </a:r>
        </a:p>
      </dgm:t>
    </dgm:pt>
    <dgm:pt modelId="{C5816A9C-5D91-486E-8C78-503668A5520F}" type="parTrans" cxnId="{D450919D-D30C-416C-B396-8BB3B8F204AA}">
      <dgm:prSet/>
      <dgm:spPr/>
      <dgm:t>
        <a:bodyPr/>
        <a:lstStyle/>
        <a:p>
          <a:endParaRPr lang="en-US"/>
        </a:p>
      </dgm:t>
    </dgm:pt>
    <dgm:pt modelId="{E5FF48D0-FA02-4558-A65F-11B3FE112F6A}" type="sibTrans" cxnId="{D450919D-D30C-416C-B396-8BB3B8F204AA}">
      <dgm:prSet/>
      <dgm:spPr/>
      <dgm:t>
        <a:bodyPr/>
        <a:lstStyle/>
        <a:p>
          <a:endParaRPr lang="en-US"/>
        </a:p>
      </dgm:t>
    </dgm:pt>
    <dgm:pt modelId="{8601F14A-7295-4F22-84D6-0DBE04F44648}">
      <dgm:prSet/>
      <dgm:spPr/>
      <dgm:t>
        <a:bodyPr/>
        <a:lstStyle/>
        <a:p>
          <a:r>
            <a:rPr lang="en-US" dirty="0"/>
            <a:t>Regulated by State of Connecticut policies including the Nepotism in Employment Policy and Code of Ethics</a:t>
          </a:r>
        </a:p>
      </dgm:t>
    </dgm:pt>
    <dgm:pt modelId="{43A95FA3-CA81-47F5-8947-169EA4D23A71}" type="parTrans" cxnId="{A9E1E58A-1E2E-4A67-9008-C82898EEA53F}">
      <dgm:prSet/>
      <dgm:spPr/>
      <dgm:t>
        <a:bodyPr/>
        <a:lstStyle/>
        <a:p>
          <a:endParaRPr lang="en-US"/>
        </a:p>
      </dgm:t>
    </dgm:pt>
    <dgm:pt modelId="{85783724-5287-4E60-9503-682D3B6BADDE}" type="sibTrans" cxnId="{A9E1E58A-1E2E-4A67-9008-C82898EEA53F}">
      <dgm:prSet/>
      <dgm:spPr/>
      <dgm:t>
        <a:bodyPr/>
        <a:lstStyle/>
        <a:p>
          <a:endParaRPr lang="en-US"/>
        </a:p>
      </dgm:t>
    </dgm:pt>
    <dgm:pt modelId="{FAEB0810-2751-4D8D-A75A-4B5CA74841CF}" type="pres">
      <dgm:prSet presAssocID="{A2221B7B-8DE4-42F0-84E1-9ED506451514}" presName="root" presStyleCnt="0">
        <dgm:presLayoutVars>
          <dgm:dir/>
          <dgm:resizeHandles val="exact"/>
        </dgm:presLayoutVars>
      </dgm:prSet>
      <dgm:spPr/>
    </dgm:pt>
    <dgm:pt modelId="{890B5236-6424-464E-8DD7-0DC832ADD6EF}" type="pres">
      <dgm:prSet presAssocID="{E6511481-99D3-491B-A58C-273B9C3BD11B}" presName="compNode" presStyleCnt="0"/>
      <dgm:spPr/>
    </dgm:pt>
    <dgm:pt modelId="{D7670BC4-A4EC-4C0D-98A3-B4A640199630}" type="pres">
      <dgm:prSet presAssocID="{E6511481-99D3-491B-A58C-273B9C3BD11B}" presName="bgRect" presStyleLbl="bgShp" presStyleIdx="0" presStyleCnt="3" custLinFactNeighborX="465" custLinFactNeighborY="-3636"/>
      <dgm:spPr/>
    </dgm:pt>
    <dgm:pt modelId="{26885CE5-6BF3-4C18-94BE-9D1FBF9B3E02}" type="pres">
      <dgm:prSet presAssocID="{E6511481-99D3-491B-A58C-273B9C3BD1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FD799FEC-8DB7-42A0-BFCE-137D94329302}" type="pres">
      <dgm:prSet presAssocID="{E6511481-99D3-491B-A58C-273B9C3BD11B}" presName="spaceRect" presStyleCnt="0"/>
      <dgm:spPr/>
    </dgm:pt>
    <dgm:pt modelId="{F21149C4-8170-41BC-9B52-B8792A8148CF}" type="pres">
      <dgm:prSet presAssocID="{E6511481-99D3-491B-A58C-273B9C3BD11B}" presName="parTx" presStyleLbl="revTx" presStyleIdx="0" presStyleCnt="3">
        <dgm:presLayoutVars>
          <dgm:chMax val="0"/>
          <dgm:chPref val="0"/>
        </dgm:presLayoutVars>
      </dgm:prSet>
      <dgm:spPr/>
    </dgm:pt>
    <dgm:pt modelId="{2457CBA6-9EC8-4FB3-A70D-543D05D2FCC7}" type="pres">
      <dgm:prSet presAssocID="{F13E6598-00E9-4759-8BEB-2CDAD4F16E36}" presName="sibTrans" presStyleCnt="0"/>
      <dgm:spPr/>
    </dgm:pt>
    <dgm:pt modelId="{D846A6F1-A21F-497E-92DB-1072D5AE6C05}" type="pres">
      <dgm:prSet presAssocID="{E9A63570-AB8B-41E8-84FD-8656B274D87D}" presName="compNode" presStyleCnt="0"/>
      <dgm:spPr/>
    </dgm:pt>
    <dgm:pt modelId="{19BDAD83-34A5-4F79-AE76-AFA7AEBBCAF3}" type="pres">
      <dgm:prSet presAssocID="{E9A63570-AB8B-41E8-84FD-8656B274D87D}" presName="bgRect" presStyleLbl="bgShp" presStyleIdx="1" presStyleCnt="3"/>
      <dgm:spPr/>
    </dgm:pt>
    <dgm:pt modelId="{32A9F484-4817-45F1-9A0F-DF429331DA9E}" type="pres">
      <dgm:prSet presAssocID="{E9A63570-AB8B-41E8-84FD-8656B274D8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378B475-3A16-4017-AE7B-B517FD1314A1}" type="pres">
      <dgm:prSet presAssocID="{E9A63570-AB8B-41E8-84FD-8656B274D87D}" presName="spaceRect" presStyleCnt="0"/>
      <dgm:spPr/>
    </dgm:pt>
    <dgm:pt modelId="{440A7303-F8D2-4405-8B62-88B4B5FD57D1}" type="pres">
      <dgm:prSet presAssocID="{E9A63570-AB8B-41E8-84FD-8656B274D87D}" presName="parTx" presStyleLbl="revTx" presStyleIdx="1" presStyleCnt="3">
        <dgm:presLayoutVars>
          <dgm:chMax val="0"/>
          <dgm:chPref val="0"/>
        </dgm:presLayoutVars>
      </dgm:prSet>
      <dgm:spPr/>
    </dgm:pt>
    <dgm:pt modelId="{74969210-21C2-49C9-A1CA-B202F28CDD01}" type="pres">
      <dgm:prSet presAssocID="{E5FF48D0-FA02-4558-A65F-11B3FE112F6A}" presName="sibTrans" presStyleCnt="0"/>
      <dgm:spPr/>
    </dgm:pt>
    <dgm:pt modelId="{5A199E05-FBD7-4359-B170-CAFC17B22AE5}" type="pres">
      <dgm:prSet presAssocID="{8601F14A-7295-4F22-84D6-0DBE04F44648}" presName="compNode" presStyleCnt="0"/>
      <dgm:spPr/>
    </dgm:pt>
    <dgm:pt modelId="{9762ABB7-D29E-42B7-B3A2-EBC24C7987DD}" type="pres">
      <dgm:prSet presAssocID="{8601F14A-7295-4F22-84D6-0DBE04F44648}" presName="bgRect" presStyleLbl="bgShp" presStyleIdx="2" presStyleCnt="3"/>
      <dgm:spPr/>
    </dgm:pt>
    <dgm:pt modelId="{229983B1-F07E-4415-9C3D-D7E2DB0B1B90}" type="pres">
      <dgm:prSet presAssocID="{8601F14A-7295-4F22-84D6-0DBE04F446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81185A0F-1130-4551-B751-1658FD3B5A3C}" type="pres">
      <dgm:prSet presAssocID="{8601F14A-7295-4F22-84D6-0DBE04F44648}" presName="spaceRect" presStyleCnt="0"/>
      <dgm:spPr/>
    </dgm:pt>
    <dgm:pt modelId="{8991C424-3587-4F7D-9F9A-C15650850E44}" type="pres">
      <dgm:prSet presAssocID="{8601F14A-7295-4F22-84D6-0DBE04F44648}" presName="parTx" presStyleLbl="revTx" presStyleIdx="2" presStyleCnt="3">
        <dgm:presLayoutVars>
          <dgm:chMax val="0"/>
          <dgm:chPref val="0"/>
        </dgm:presLayoutVars>
      </dgm:prSet>
      <dgm:spPr/>
    </dgm:pt>
  </dgm:ptLst>
  <dgm:cxnLst>
    <dgm:cxn modelId="{B34BB908-729F-42D8-8681-627200C4CD1E}" type="presOf" srcId="{E9A63570-AB8B-41E8-84FD-8656B274D87D}" destId="{440A7303-F8D2-4405-8B62-88B4B5FD57D1}" srcOrd="0" destOrd="0" presId="urn:microsoft.com/office/officeart/2018/2/layout/IconVerticalSolidList"/>
    <dgm:cxn modelId="{5AB2140D-A3F0-4F91-9C88-F7C14685BD4E}" type="presOf" srcId="{E6511481-99D3-491B-A58C-273B9C3BD11B}" destId="{F21149C4-8170-41BC-9B52-B8792A8148CF}" srcOrd="0" destOrd="0" presId="urn:microsoft.com/office/officeart/2018/2/layout/IconVerticalSolidList"/>
    <dgm:cxn modelId="{66845F12-5BDE-4369-9ADB-0A97BD3BE518}" srcId="{A2221B7B-8DE4-42F0-84E1-9ED506451514}" destId="{E6511481-99D3-491B-A58C-273B9C3BD11B}" srcOrd="0" destOrd="0" parTransId="{44A3857C-A181-4E0D-82FE-D2FA8212053C}" sibTransId="{F13E6598-00E9-4759-8BEB-2CDAD4F16E36}"/>
    <dgm:cxn modelId="{F209AD17-D1DF-40F8-8EC1-3C9F8F713ECF}" type="presOf" srcId="{A2221B7B-8DE4-42F0-84E1-9ED506451514}" destId="{FAEB0810-2751-4D8D-A75A-4B5CA74841CF}" srcOrd="0" destOrd="0" presId="urn:microsoft.com/office/officeart/2018/2/layout/IconVerticalSolidList"/>
    <dgm:cxn modelId="{917C6E7F-6BEF-4BA3-A40A-77ED3BD09CCE}" type="presOf" srcId="{8601F14A-7295-4F22-84D6-0DBE04F44648}" destId="{8991C424-3587-4F7D-9F9A-C15650850E44}" srcOrd="0" destOrd="0" presId="urn:microsoft.com/office/officeart/2018/2/layout/IconVerticalSolidList"/>
    <dgm:cxn modelId="{A9E1E58A-1E2E-4A67-9008-C82898EEA53F}" srcId="{A2221B7B-8DE4-42F0-84E1-9ED506451514}" destId="{8601F14A-7295-4F22-84D6-0DBE04F44648}" srcOrd="2" destOrd="0" parTransId="{43A95FA3-CA81-47F5-8947-169EA4D23A71}" sibTransId="{85783724-5287-4E60-9503-682D3B6BADDE}"/>
    <dgm:cxn modelId="{D450919D-D30C-416C-B396-8BB3B8F204AA}" srcId="{A2221B7B-8DE4-42F0-84E1-9ED506451514}" destId="{E9A63570-AB8B-41E8-84FD-8656B274D87D}" srcOrd="1" destOrd="0" parTransId="{C5816A9C-5D91-486E-8C78-503668A5520F}" sibTransId="{E5FF48D0-FA02-4558-A65F-11B3FE112F6A}"/>
    <dgm:cxn modelId="{2BAD0003-C1D0-48A8-81F2-267CD7E56B5E}" type="presParOf" srcId="{FAEB0810-2751-4D8D-A75A-4B5CA74841CF}" destId="{890B5236-6424-464E-8DD7-0DC832ADD6EF}" srcOrd="0" destOrd="0" presId="urn:microsoft.com/office/officeart/2018/2/layout/IconVerticalSolidList"/>
    <dgm:cxn modelId="{E938FFEF-8CCF-4440-BD82-03D5E0EA079F}" type="presParOf" srcId="{890B5236-6424-464E-8DD7-0DC832ADD6EF}" destId="{D7670BC4-A4EC-4C0D-98A3-B4A640199630}" srcOrd="0" destOrd="0" presId="urn:microsoft.com/office/officeart/2018/2/layout/IconVerticalSolidList"/>
    <dgm:cxn modelId="{06A2BD6E-FF54-4741-BE06-91EBB0A6F60D}" type="presParOf" srcId="{890B5236-6424-464E-8DD7-0DC832ADD6EF}" destId="{26885CE5-6BF3-4C18-94BE-9D1FBF9B3E02}" srcOrd="1" destOrd="0" presId="urn:microsoft.com/office/officeart/2018/2/layout/IconVerticalSolidList"/>
    <dgm:cxn modelId="{E0E04B58-1778-4E3A-999E-9508276428DA}" type="presParOf" srcId="{890B5236-6424-464E-8DD7-0DC832ADD6EF}" destId="{FD799FEC-8DB7-42A0-BFCE-137D94329302}" srcOrd="2" destOrd="0" presId="urn:microsoft.com/office/officeart/2018/2/layout/IconVerticalSolidList"/>
    <dgm:cxn modelId="{E9523231-E441-4181-963A-4AFE10503DC2}" type="presParOf" srcId="{890B5236-6424-464E-8DD7-0DC832ADD6EF}" destId="{F21149C4-8170-41BC-9B52-B8792A8148CF}" srcOrd="3" destOrd="0" presId="urn:microsoft.com/office/officeart/2018/2/layout/IconVerticalSolidList"/>
    <dgm:cxn modelId="{054F92A1-1F46-4C71-8C2D-302358CA0E42}" type="presParOf" srcId="{FAEB0810-2751-4D8D-A75A-4B5CA74841CF}" destId="{2457CBA6-9EC8-4FB3-A70D-543D05D2FCC7}" srcOrd="1" destOrd="0" presId="urn:microsoft.com/office/officeart/2018/2/layout/IconVerticalSolidList"/>
    <dgm:cxn modelId="{76C1ED25-9758-4C26-9CBE-3A7192F9DC1F}" type="presParOf" srcId="{FAEB0810-2751-4D8D-A75A-4B5CA74841CF}" destId="{D846A6F1-A21F-497E-92DB-1072D5AE6C05}" srcOrd="2" destOrd="0" presId="urn:microsoft.com/office/officeart/2018/2/layout/IconVerticalSolidList"/>
    <dgm:cxn modelId="{7634E394-3E33-41D6-A165-4C03A461BFF5}" type="presParOf" srcId="{D846A6F1-A21F-497E-92DB-1072D5AE6C05}" destId="{19BDAD83-34A5-4F79-AE76-AFA7AEBBCAF3}" srcOrd="0" destOrd="0" presId="urn:microsoft.com/office/officeart/2018/2/layout/IconVerticalSolidList"/>
    <dgm:cxn modelId="{CDA2E194-0C94-48A7-9016-068E9B5D25FF}" type="presParOf" srcId="{D846A6F1-A21F-497E-92DB-1072D5AE6C05}" destId="{32A9F484-4817-45F1-9A0F-DF429331DA9E}" srcOrd="1" destOrd="0" presId="urn:microsoft.com/office/officeart/2018/2/layout/IconVerticalSolidList"/>
    <dgm:cxn modelId="{19226764-DFA6-42F6-8976-BA43BE699D90}" type="presParOf" srcId="{D846A6F1-A21F-497E-92DB-1072D5AE6C05}" destId="{2378B475-3A16-4017-AE7B-B517FD1314A1}" srcOrd="2" destOrd="0" presId="urn:microsoft.com/office/officeart/2018/2/layout/IconVerticalSolidList"/>
    <dgm:cxn modelId="{74D11615-73F4-411C-B4FB-4E36DEEAA54A}" type="presParOf" srcId="{D846A6F1-A21F-497E-92DB-1072D5AE6C05}" destId="{440A7303-F8D2-4405-8B62-88B4B5FD57D1}" srcOrd="3" destOrd="0" presId="urn:microsoft.com/office/officeart/2018/2/layout/IconVerticalSolidList"/>
    <dgm:cxn modelId="{EDEE8D5A-D246-41DC-9827-F0BF6AEAC198}" type="presParOf" srcId="{FAEB0810-2751-4D8D-A75A-4B5CA74841CF}" destId="{74969210-21C2-49C9-A1CA-B202F28CDD01}" srcOrd="3" destOrd="0" presId="urn:microsoft.com/office/officeart/2018/2/layout/IconVerticalSolidList"/>
    <dgm:cxn modelId="{8957B53A-0476-48F1-A338-B9E66A7FACB6}" type="presParOf" srcId="{FAEB0810-2751-4D8D-A75A-4B5CA74841CF}" destId="{5A199E05-FBD7-4359-B170-CAFC17B22AE5}" srcOrd="4" destOrd="0" presId="urn:microsoft.com/office/officeart/2018/2/layout/IconVerticalSolidList"/>
    <dgm:cxn modelId="{590B3542-CF9E-436F-A12A-3A78DD856923}" type="presParOf" srcId="{5A199E05-FBD7-4359-B170-CAFC17B22AE5}" destId="{9762ABB7-D29E-42B7-B3A2-EBC24C7987DD}" srcOrd="0" destOrd="0" presId="urn:microsoft.com/office/officeart/2018/2/layout/IconVerticalSolidList"/>
    <dgm:cxn modelId="{8CB8360E-CF20-4707-A561-0C6190418390}" type="presParOf" srcId="{5A199E05-FBD7-4359-B170-CAFC17B22AE5}" destId="{229983B1-F07E-4415-9C3D-D7E2DB0B1B90}" srcOrd="1" destOrd="0" presId="urn:microsoft.com/office/officeart/2018/2/layout/IconVerticalSolidList"/>
    <dgm:cxn modelId="{CA5426F4-DB83-400A-8A9F-68185C156364}" type="presParOf" srcId="{5A199E05-FBD7-4359-B170-CAFC17B22AE5}" destId="{81185A0F-1130-4551-B751-1658FD3B5A3C}" srcOrd="2" destOrd="0" presId="urn:microsoft.com/office/officeart/2018/2/layout/IconVerticalSolidList"/>
    <dgm:cxn modelId="{F861B84B-6A59-45DE-8E8F-1C3B5E6FA94D}" type="presParOf" srcId="{5A199E05-FBD7-4359-B170-CAFC17B22AE5}" destId="{8991C424-3587-4F7D-9F9A-C15650850E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2E2D73-163B-4211-8FA7-C4124B23DB5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2126878-F5E4-46E1-BFD0-6AB0AFFE3A18}">
      <dgm:prSet/>
      <dgm:spPr/>
      <dgm:t>
        <a:bodyPr/>
        <a:lstStyle/>
        <a:p>
          <a:pPr>
            <a:lnSpc>
              <a:spcPct val="100000"/>
            </a:lnSpc>
          </a:pPr>
          <a:r>
            <a:rPr lang="en-US" dirty="0"/>
            <a:t>The Minimum and Preferred Qualifications of the </a:t>
          </a:r>
          <a:r>
            <a:rPr lang="en-US" b="1" dirty="0"/>
            <a:t>Job Posting</a:t>
          </a:r>
          <a:endParaRPr lang="en-US" dirty="0"/>
        </a:p>
      </dgm:t>
    </dgm:pt>
    <dgm:pt modelId="{393078D9-37D3-483B-8287-0682622907DA}" type="parTrans" cxnId="{227D26DF-93EA-4279-931D-BF7ABC2BE4FF}">
      <dgm:prSet/>
      <dgm:spPr/>
      <dgm:t>
        <a:bodyPr/>
        <a:lstStyle/>
        <a:p>
          <a:endParaRPr lang="en-US"/>
        </a:p>
      </dgm:t>
    </dgm:pt>
    <dgm:pt modelId="{E02FEA45-2CA5-4566-91E2-7D534EC71F2A}" type="sibTrans" cxnId="{227D26DF-93EA-4279-931D-BF7ABC2BE4FF}">
      <dgm:prSet/>
      <dgm:spPr/>
      <dgm:t>
        <a:bodyPr/>
        <a:lstStyle/>
        <a:p>
          <a:endParaRPr lang="en-US"/>
        </a:p>
      </dgm:t>
    </dgm:pt>
    <dgm:pt modelId="{DDD6FDE5-5C26-4C4B-B711-26FEB117AD9C}">
      <dgm:prSet/>
      <dgm:spPr/>
      <dgm:t>
        <a:bodyPr/>
        <a:lstStyle/>
        <a:p>
          <a:pPr>
            <a:lnSpc>
              <a:spcPct val="100000"/>
            </a:lnSpc>
          </a:pPr>
          <a:r>
            <a:rPr lang="en-US" dirty="0"/>
            <a:t>Qualifications are derived from the </a:t>
          </a:r>
          <a:r>
            <a:rPr lang="en-US" b="1" dirty="0"/>
            <a:t>Job Description </a:t>
          </a:r>
          <a:r>
            <a:rPr lang="en-US" dirty="0"/>
            <a:t>which includes all relevant information</a:t>
          </a:r>
        </a:p>
      </dgm:t>
    </dgm:pt>
    <dgm:pt modelId="{359B9105-6959-4BBE-B46A-EE17BAC40932}" type="parTrans" cxnId="{930D5223-9D13-465F-BC4F-81596AF099A7}">
      <dgm:prSet/>
      <dgm:spPr/>
      <dgm:t>
        <a:bodyPr/>
        <a:lstStyle/>
        <a:p>
          <a:endParaRPr lang="en-US"/>
        </a:p>
      </dgm:t>
    </dgm:pt>
    <dgm:pt modelId="{B40BB14C-6D29-45CA-905D-93FE526F5182}" type="sibTrans" cxnId="{930D5223-9D13-465F-BC4F-81596AF099A7}">
      <dgm:prSet/>
      <dgm:spPr/>
      <dgm:t>
        <a:bodyPr/>
        <a:lstStyle/>
        <a:p>
          <a:endParaRPr lang="en-US"/>
        </a:p>
      </dgm:t>
    </dgm:pt>
    <dgm:pt modelId="{92CFCD99-5E7E-4EF4-9FB6-C55D56EB07A5}">
      <dgm:prSet/>
      <dgm:spPr/>
      <dgm:t>
        <a:bodyPr/>
        <a:lstStyle/>
        <a:p>
          <a:pPr>
            <a:lnSpc>
              <a:spcPct val="100000"/>
            </a:lnSpc>
          </a:pPr>
          <a:r>
            <a:rPr lang="en-US" dirty="0"/>
            <a:t>Job Descriptions are created by a variety of factors including the Collective Bargaining Agreements (CBAs)</a:t>
          </a:r>
        </a:p>
      </dgm:t>
    </dgm:pt>
    <dgm:pt modelId="{14A80DA4-EB24-4343-9958-AB790C1370DC}" type="parTrans" cxnId="{5380DC7B-75FD-4DD8-B1F9-765669127B77}">
      <dgm:prSet/>
      <dgm:spPr/>
      <dgm:t>
        <a:bodyPr/>
        <a:lstStyle/>
        <a:p>
          <a:endParaRPr lang="en-US"/>
        </a:p>
      </dgm:t>
    </dgm:pt>
    <dgm:pt modelId="{08A2A061-F3C4-400A-994B-DFC0B1053537}" type="sibTrans" cxnId="{5380DC7B-75FD-4DD8-B1F9-765669127B77}">
      <dgm:prSet/>
      <dgm:spPr/>
      <dgm:t>
        <a:bodyPr/>
        <a:lstStyle/>
        <a:p>
          <a:endParaRPr lang="en-US"/>
        </a:p>
      </dgm:t>
    </dgm:pt>
    <dgm:pt modelId="{5BEEA4FF-A53F-4B60-A680-A9CFE8C1C8BE}" type="pres">
      <dgm:prSet presAssocID="{172E2D73-163B-4211-8FA7-C4124B23DB5A}" presName="root" presStyleCnt="0">
        <dgm:presLayoutVars>
          <dgm:dir/>
          <dgm:resizeHandles val="exact"/>
        </dgm:presLayoutVars>
      </dgm:prSet>
      <dgm:spPr/>
    </dgm:pt>
    <dgm:pt modelId="{B7355E1F-F060-4BB7-BE27-1BFCC1E9D11F}" type="pres">
      <dgm:prSet presAssocID="{A2126878-F5E4-46E1-BFD0-6AB0AFFE3A18}" presName="compNode" presStyleCnt="0"/>
      <dgm:spPr/>
    </dgm:pt>
    <dgm:pt modelId="{0E54CBCC-EC69-4951-8DC8-0934C4169FE9}" type="pres">
      <dgm:prSet presAssocID="{A2126878-F5E4-46E1-BFD0-6AB0AFFE3A18}" presName="bgRect" presStyleLbl="bgShp" presStyleIdx="0" presStyleCnt="3"/>
      <dgm:spPr/>
    </dgm:pt>
    <dgm:pt modelId="{FA67264B-2DB0-481A-8887-F61D14DAA716}" type="pres">
      <dgm:prSet presAssocID="{A2126878-F5E4-46E1-BFD0-6AB0AFFE3A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ibbon"/>
        </a:ext>
      </dgm:extLst>
    </dgm:pt>
    <dgm:pt modelId="{3EBD88CA-F866-4B96-8ADD-79B2A29ECC01}" type="pres">
      <dgm:prSet presAssocID="{A2126878-F5E4-46E1-BFD0-6AB0AFFE3A18}" presName="spaceRect" presStyleCnt="0"/>
      <dgm:spPr/>
    </dgm:pt>
    <dgm:pt modelId="{574B1F9B-6993-4108-90DF-EEE84E75A84E}" type="pres">
      <dgm:prSet presAssocID="{A2126878-F5E4-46E1-BFD0-6AB0AFFE3A18}" presName="parTx" presStyleLbl="revTx" presStyleIdx="0" presStyleCnt="3">
        <dgm:presLayoutVars>
          <dgm:chMax val="0"/>
          <dgm:chPref val="0"/>
        </dgm:presLayoutVars>
      </dgm:prSet>
      <dgm:spPr/>
    </dgm:pt>
    <dgm:pt modelId="{650046ED-B627-4A93-B3EC-4AB5635BF4A5}" type="pres">
      <dgm:prSet presAssocID="{E02FEA45-2CA5-4566-91E2-7D534EC71F2A}" presName="sibTrans" presStyleCnt="0"/>
      <dgm:spPr/>
    </dgm:pt>
    <dgm:pt modelId="{A5ED159E-6E09-4395-B9F2-D6C96816AD37}" type="pres">
      <dgm:prSet presAssocID="{DDD6FDE5-5C26-4C4B-B711-26FEB117AD9C}" presName="compNode" presStyleCnt="0"/>
      <dgm:spPr/>
    </dgm:pt>
    <dgm:pt modelId="{CA1A9B20-A6F4-4A0D-BCA2-8D44EFD72A0D}" type="pres">
      <dgm:prSet presAssocID="{DDD6FDE5-5C26-4C4B-B711-26FEB117AD9C}" presName="bgRect" presStyleLbl="bgShp" presStyleIdx="1" presStyleCnt="3"/>
      <dgm:spPr>
        <a:ln>
          <a:solidFill>
            <a:schemeClr val="accent5"/>
          </a:solidFill>
        </a:ln>
      </dgm:spPr>
    </dgm:pt>
    <dgm:pt modelId="{20505084-9FFC-4F1D-B512-A83A2A1BC422}" type="pres">
      <dgm:prSet presAssocID="{DDD6FDE5-5C26-4C4B-B711-26FEB117AD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58A4387C-12DC-4D93-8C58-550CE62007FB}" type="pres">
      <dgm:prSet presAssocID="{DDD6FDE5-5C26-4C4B-B711-26FEB117AD9C}" presName="spaceRect" presStyleCnt="0"/>
      <dgm:spPr/>
    </dgm:pt>
    <dgm:pt modelId="{576A71F9-C411-4E73-B0AD-8E5B853381D9}" type="pres">
      <dgm:prSet presAssocID="{DDD6FDE5-5C26-4C4B-B711-26FEB117AD9C}" presName="parTx" presStyleLbl="revTx" presStyleIdx="1" presStyleCnt="3">
        <dgm:presLayoutVars>
          <dgm:chMax val="0"/>
          <dgm:chPref val="0"/>
        </dgm:presLayoutVars>
      </dgm:prSet>
      <dgm:spPr/>
    </dgm:pt>
    <dgm:pt modelId="{91F550A0-9EBC-42F5-90EE-6C4A516A0F11}" type="pres">
      <dgm:prSet presAssocID="{B40BB14C-6D29-45CA-905D-93FE526F5182}" presName="sibTrans" presStyleCnt="0"/>
      <dgm:spPr/>
    </dgm:pt>
    <dgm:pt modelId="{7184748F-FA17-4F07-B1F6-94163D61AEA0}" type="pres">
      <dgm:prSet presAssocID="{92CFCD99-5E7E-4EF4-9FB6-C55D56EB07A5}" presName="compNode" presStyleCnt="0"/>
      <dgm:spPr/>
    </dgm:pt>
    <dgm:pt modelId="{C84D880C-6405-47B6-9A0C-9522B45B3C96}" type="pres">
      <dgm:prSet presAssocID="{92CFCD99-5E7E-4EF4-9FB6-C55D56EB07A5}" presName="bgRect" presStyleLbl="bgShp" presStyleIdx="2" presStyleCnt="3"/>
      <dgm:spPr/>
    </dgm:pt>
    <dgm:pt modelId="{D684D3D2-EF98-46A0-A65E-DD6CC9E762A0}" type="pres">
      <dgm:prSet presAssocID="{92CFCD99-5E7E-4EF4-9FB6-C55D56EB07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5807526D-02D9-42DF-AB51-395A6CD830D6}" type="pres">
      <dgm:prSet presAssocID="{92CFCD99-5E7E-4EF4-9FB6-C55D56EB07A5}" presName="spaceRect" presStyleCnt="0"/>
      <dgm:spPr/>
    </dgm:pt>
    <dgm:pt modelId="{0F93A3A7-9430-48E7-944A-676349E2490D}" type="pres">
      <dgm:prSet presAssocID="{92CFCD99-5E7E-4EF4-9FB6-C55D56EB07A5}" presName="parTx" presStyleLbl="revTx" presStyleIdx="2" presStyleCnt="3">
        <dgm:presLayoutVars>
          <dgm:chMax val="0"/>
          <dgm:chPref val="0"/>
        </dgm:presLayoutVars>
      </dgm:prSet>
      <dgm:spPr/>
    </dgm:pt>
  </dgm:ptLst>
  <dgm:cxnLst>
    <dgm:cxn modelId="{F23ED20F-6005-4A09-B596-CE7C6273DA3C}" type="presOf" srcId="{A2126878-F5E4-46E1-BFD0-6AB0AFFE3A18}" destId="{574B1F9B-6993-4108-90DF-EEE84E75A84E}" srcOrd="0" destOrd="0" presId="urn:microsoft.com/office/officeart/2018/2/layout/IconVerticalSolidList"/>
    <dgm:cxn modelId="{930D5223-9D13-465F-BC4F-81596AF099A7}" srcId="{172E2D73-163B-4211-8FA7-C4124B23DB5A}" destId="{DDD6FDE5-5C26-4C4B-B711-26FEB117AD9C}" srcOrd="1" destOrd="0" parTransId="{359B9105-6959-4BBE-B46A-EE17BAC40932}" sibTransId="{B40BB14C-6D29-45CA-905D-93FE526F5182}"/>
    <dgm:cxn modelId="{3994B82D-4D34-4810-A747-E2D436BD3DD8}" type="presOf" srcId="{92CFCD99-5E7E-4EF4-9FB6-C55D56EB07A5}" destId="{0F93A3A7-9430-48E7-944A-676349E2490D}" srcOrd="0" destOrd="0" presId="urn:microsoft.com/office/officeart/2018/2/layout/IconVerticalSolidList"/>
    <dgm:cxn modelId="{8BC8EA3D-2A91-432E-9647-9723CD196D08}" type="presOf" srcId="{DDD6FDE5-5C26-4C4B-B711-26FEB117AD9C}" destId="{576A71F9-C411-4E73-B0AD-8E5B853381D9}" srcOrd="0" destOrd="0" presId="urn:microsoft.com/office/officeart/2018/2/layout/IconVerticalSolidList"/>
    <dgm:cxn modelId="{5380DC7B-75FD-4DD8-B1F9-765669127B77}" srcId="{172E2D73-163B-4211-8FA7-C4124B23DB5A}" destId="{92CFCD99-5E7E-4EF4-9FB6-C55D56EB07A5}" srcOrd="2" destOrd="0" parTransId="{14A80DA4-EB24-4343-9958-AB790C1370DC}" sibTransId="{08A2A061-F3C4-400A-994B-DFC0B1053537}"/>
    <dgm:cxn modelId="{05ED82C8-6155-4809-97AC-6DB541D7A6D5}" type="presOf" srcId="{172E2D73-163B-4211-8FA7-C4124B23DB5A}" destId="{5BEEA4FF-A53F-4B60-A680-A9CFE8C1C8BE}" srcOrd="0" destOrd="0" presId="urn:microsoft.com/office/officeart/2018/2/layout/IconVerticalSolidList"/>
    <dgm:cxn modelId="{227D26DF-93EA-4279-931D-BF7ABC2BE4FF}" srcId="{172E2D73-163B-4211-8FA7-C4124B23DB5A}" destId="{A2126878-F5E4-46E1-BFD0-6AB0AFFE3A18}" srcOrd="0" destOrd="0" parTransId="{393078D9-37D3-483B-8287-0682622907DA}" sibTransId="{E02FEA45-2CA5-4566-91E2-7D534EC71F2A}"/>
    <dgm:cxn modelId="{3BE109A2-131E-49D8-8357-BE773EF468E3}" type="presParOf" srcId="{5BEEA4FF-A53F-4B60-A680-A9CFE8C1C8BE}" destId="{B7355E1F-F060-4BB7-BE27-1BFCC1E9D11F}" srcOrd="0" destOrd="0" presId="urn:microsoft.com/office/officeart/2018/2/layout/IconVerticalSolidList"/>
    <dgm:cxn modelId="{C0EBFB22-C7D4-42B3-AD3E-545B7EC5322B}" type="presParOf" srcId="{B7355E1F-F060-4BB7-BE27-1BFCC1E9D11F}" destId="{0E54CBCC-EC69-4951-8DC8-0934C4169FE9}" srcOrd="0" destOrd="0" presId="urn:microsoft.com/office/officeart/2018/2/layout/IconVerticalSolidList"/>
    <dgm:cxn modelId="{2878D784-55BB-4D98-B056-EA87D734619A}" type="presParOf" srcId="{B7355E1F-F060-4BB7-BE27-1BFCC1E9D11F}" destId="{FA67264B-2DB0-481A-8887-F61D14DAA716}" srcOrd="1" destOrd="0" presId="urn:microsoft.com/office/officeart/2018/2/layout/IconVerticalSolidList"/>
    <dgm:cxn modelId="{6BA30C73-18D6-4E8E-ACAE-77E80D0CC989}" type="presParOf" srcId="{B7355E1F-F060-4BB7-BE27-1BFCC1E9D11F}" destId="{3EBD88CA-F866-4B96-8ADD-79B2A29ECC01}" srcOrd="2" destOrd="0" presId="urn:microsoft.com/office/officeart/2018/2/layout/IconVerticalSolidList"/>
    <dgm:cxn modelId="{3998579E-20B5-4D1F-BA46-EFF1E551AE6C}" type="presParOf" srcId="{B7355E1F-F060-4BB7-BE27-1BFCC1E9D11F}" destId="{574B1F9B-6993-4108-90DF-EEE84E75A84E}" srcOrd="3" destOrd="0" presId="urn:microsoft.com/office/officeart/2018/2/layout/IconVerticalSolidList"/>
    <dgm:cxn modelId="{9750BEF0-02FC-4F7B-9D79-DFEE0FF93969}" type="presParOf" srcId="{5BEEA4FF-A53F-4B60-A680-A9CFE8C1C8BE}" destId="{650046ED-B627-4A93-B3EC-4AB5635BF4A5}" srcOrd="1" destOrd="0" presId="urn:microsoft.com/office/officeart/2018/2/layout/IconVerticalSolidList"/>
    <dgm:cxn modelId="{5BAD1752-E9A3-40D1-AFAB-6A53665C9219}" type="presParOf" srcId="{5BEEA4FF-A53F-4B60-A680-A9CFE8C1C8BE}" destId="{A5ED159E-6E09-4395-B9F2-D6C96816AD37}" srcOrd="2" destOrd="0" presId="urn:microsoft.com/office/officeart/2018/2/layout/IconVerticalSolidList"/>
    <dgm:cxn modelId="{200E4C30-4567-4794-BE5A-2BF70235184F}" type="presParOf" srcId="{A5ED159E-6E09-4395-B9F2-D6C96816AD37}" destId="{CA1A9B20-A6F4-4A0D-BCA2-8D44EFD72A0D}" srcOrd="0" destOrd="0" presId="urn:microsoft.com/office/officeart/2018/2/layout/IconVerticalSolidList"/>
    <dgm:cxn modelId="{A1429BB2-E3FF-412F-96A9-D7D242E1BD9D}" type="presParOf" srcId="{A5ED159E-6E09-4395-B9F2-D6C96816AD37}" destId="{20505084-9FFC-4F1D-B512-A83A2A1BC422}" srcOrd="1" destOrd="0" presId="urn:microsoft.com/office/officeart/2018/2/layout/IconVerticalSolidList"/>
    <dgm:cxn modelId="{DDF3E1EE-7384-494D-B9C9-720233BC0DBA}" type="presParOf" srcId="{A5ED159E-6E09-4395-B9F2-D6C96816AD37}" destId="{58A4387C-12DC-4D93-8C58-550CE62007FB}" srcOrd="2" destOrd="0" presId="urn:microsoft.com/office/officeart/2018/2/layout/IconVerticalSolidList"/>
    <dgm:cxn modelId="{17223548-5777-4F15-B97E-41222C7691A5}" type="presParOf" srcId="{A5ED159E-6E09-4395-B9F2-D6C96816AD37}" destId="{576A71F9-C411-4E73-B0AD-8E5B853381D9}" srcOrd="3" destOrd="0" presId="urn:microsoft.com/office/officeart/2018/2/layout/IconVerticalSolidList"/>
    <dgm:cxn modelId="{E2B17237-B463-464E-A207-08D3C0CE91FF}" type="presParOf" srcId="{5BEEA4FF-A53F-4B60-A680-A9CFE8C1C8BE}" destId="{91F550A0-9EBC-42F5-90EE-6C4A516A0F11}" srcOrd="3" destOrd="0" presId="urn:microsoft.com/office/officeart/2018/2/layout/IconVerticalSolidList"/>
    <dgm:cxn modelId="{F3894E1B-C131-4D53-A612-DCD1536B3055}" type="presParOf" srcId="{5BEEA4FF-A53F-4B60-A680-A9CFE8C1C8BE}" destId="{7184748F-FA17-4F07-B1F6-94163D61AEA0}" srcOrd="4" destOrd="0" presId="urn:microsoft.com/office/officeart/2018/2/layout/IconVerticalSolidList"/>
    <dgm:cxn modelId="{E302CB5C-83AA-4202-A3A7-915B34188881}" type="presParOf" srcId="{7184748F-FA17-4F07-B1F6-94163D61AEA0}" destId="{C84D880C-6405-47B6-9A0C-9522B45B3C96}" srcOrd="0" destOrd="0" presId="urn:microsoft.com/office/officeart/2018/2/layout/IconVerticalSolidList"/>
    <dgm:cxn modelId="{30519183-6192-4D19-844B-681BB0BBE77E}" type="presParOf" srcId="{7184748F-FA17-4F07-B1F6-94163D61AEA0}" destId="{D684D3D2-EF98-46A0-A65E-DD6CC9E762A0}" srcOrd="1" destOrd="0" presId="urn:microsoft.com/office/officeart/2018/2/layout/IconVerticalSolidList"/>
    <dgm:cxn modelId="{C640A167-30BA-44DC-823A-2B2641824BDA}" type="presParOf" srcId="{7184748F-FA17-4F07-B1F6-94163D61AEA0}" destId="{5807526D-02D9-42DF-AB51-395A6CD830D6}" srcOrd="2" destOrd="0" presId="urn:microsoft.com/office/officeart/2018/2/layout/IconVerticalSolidList"/>
    <dgm:cxn modelId="{B7CCC8C6-DD41-44DC-8266-F7B948243E0B}" type="presParOf" srcId="{7184748F-FA17-4F07-B1F6-94163D61AEA0}" destId="{0F93A3A7-9430-48E7-944A-676349E249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A9358A-28A3-4F69-9696-5C3919CE750A}"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5F764FE5-9936-4913-B25E-D7B058906539}">
      <dgm:prSet/>
      <dgm:spPr/>
      <dgm:t>
        <a:bodyPr/>
        <a:lstStyle/>
        <a:p>
          <a:pPr>
            <a:lnSpc>
              <a:spcPct val="100000"/>
            </a:lnSpc>
          </a:pPr>
          <a:r>
            <a:rPr lang="en-US" dirty="0"/>
            <a:t>Providing candidates the questions throughout the interview (e.g., pasting into the chat, providing them in paper form for in-person interviews, etc.)</a:t>
          </a:r>
        </a:p>
      </dgm:t>
    </dgm:pt>
    <dgm:pt modelId="{21FE37EB-2A51-42BA-AE32-0D0ABE3DF2C6}" type="parTrans" cxnId="{DF95CA7F-4FE2-4068-9A6D-44D385AAA4A5}">
      <dgm:prSet/>
      <dgm:spPr/>
      <dgm:t>
        <a:bodyPr/>
        <a:lstStyle/>
        <a:p>
          <a:endParaRPr lang="en-US"/>
        </a:p>
      </dgm:t>
    </dgm:pt>
    <dgm:pt modelId="{53A48F76-7376-49B3-BA3C-CDB17F28B3C1}" type="sibTrans" cxnId="{DF95CA7F-4FE2-4068-9A6D-44D385AAA4A5}">
      <dgm:prSet phldrT="01"/>
      <dgm:spPr/>
      <dgm:t>
        <a:bodyPr/>
        <a:lstStyle/>
        <a:p>
          <a:endParaRPr lang="en-US"/>
        </a:p>
      </dgm:t>
    </dgm:pt>
    <dgm:pt modelId="{CB9B679A-672C-4861-AB18-E6553B026C78}">
      <dgm:prSet/>
      <dgm:spPr/>
      <dgm:t>
        <a:bodyPr/>
        <a:lstStyle/>
        <a:p>
          <a:pPr>
            <a:lnSpc>
              <a:spcPct val="100000"/>
            </a:lnSpc>
          </a:pPr>
          <a:r>
            <a:rPr lang="en-US" dirty="0"/>
            <a:t>Utilizing Teams and other video conferencing platforms to remove barriers to accessing interviews</a:t>
          </a:r>
        </a:p>
      </dgm:t>
    </dgm:pt>
    <dgm:pt modelId="{5C1D5FA0-578D-4E20-B445-844FA0C3C3FC}" type="parTrans" cxnId="{FFDF41A8-70A5-4A35-8491-7CE458D979EE}">
      <dgm:prSet/>
      <dgm:spPr/>
      <dgm:t>
        <a:bodyPr/>
        <a:lstStyle/>
        <a:p>
          <a:endParaRPr lang="en-US"/>
        </a:p>
      </dgm:t>
    </dgm:pt>
    <dgm:pt modelId="{242E19C8-8D4B-4275-AADB-C2DCCD66DF9C}" type="sibTrans" cxnId="{FFDF41A8-70A5-4A35-8491-7CE458D979EE}">
      <dgm:prSet phldrT="02"/>
      <dgm:spPr/>
      <dgm:t>
        <a:bodyPr/>
        <a:lstStyle/>
        <a:p>
          <a:endParaRPr lang="en-US"/>
        </a:p>
      </dgm:t>
    </dgm:pt>
    <dgm:pt modelId="{7466C2FB-702B-4D7A-83E4-25DC3B4CD47F}">
      <dgm:prSet/>
      <dgm:spPr/>
      <dgm:t>
        <a:bodyPr/>
        <a:lstStyle/>
        <a:p>
          <a:pPr>
            <a:lnSpc>
              <a:spcPct val="100000"/>
            </a:lnSpc>
          </a:pPr>
          <a:r>
            <a:rPr lang="en-US" dirty="0"/>
            <a:t>Evaluating the performance of the interviews and establishing the strengths and weaknesses directly after the interview (post debrief)</a:t>
          </a:r>
        </a:p>
      </dgm:t>
    </dgm:pt>
    <dgm:pt modelId="{87CD5447-76FA-4200-A1EC-2959BB88F0CA}" type="parTrans" cxnId="{AE950D6C-069C-41C4-974E-3CFC8ECA7C5E}">
      <dgm:prSet/>
      <dgm:spPr/>
      <dgm:t>
        <a:bodyPr/>
        <a:lstStyle/>
        <a:p>
          <a:endParaRPr lang="en-US"/>
        </a:p>
      </dgm:t>
    </dgm:pt>
    <dgm:pt modelId="{CAEB2670-5AE4-4DE7-9CFD-987CB88477BA}" type="sibTrans" cxnId="{AE950D6C-069C-41C4-974E-3CFC8ECA7C5E}">
      <dgm:prSet phldrT="03"/>
      <dgm:spPr/>
      <dgm:t>
        <a:bodyPr/>
        <a:lstStyle/>
        <a:p>
          <a:endParaRPr lang="en-US"/>
        </a:p>
      </dgm:t>
    </dgm:pt>
    <dgm:pt modelId="{C6375406-1264-4160-982C-E62231ED5C1A}">
      <dgm:prSet/>
      <dgm:spPr/>
      <dgm:t>
        <a:bodyPr/>
        <a:lstStyle/>
        <a:p>
          <a:pPr>
            <a:lnSpc>
              <a:spcPct val="100000"/>
            </a:lnSpc>
          </a:pPr>
          <a:r>
            <a:rPr lang="en-US" dirty="0"/>
            <a:t>Recommended that the committee moves forward 3-5 candidates to second interviews (if applicable)</a:t>
          </a:r>
        </a:p>
      </dgm:t>
    </dgm:pt>
    <dgm:pt modelId="{9E4BC396-38F4-4588-A0E3-C44852DCFFBF}" type="parTrans" cxnId="{3471E9C7-3DD2-4D4C-9B8C-A5CD4A497E24}">
      <dgm:prSet/>
      <dgm:spPr/>
      <dgm:t>
        <a:bodyPr/>
        <a:lstStyle/>
        <a:p>
          <a:endParaRPr lang="en-US"/>
        </a:p>
      </dgm:t>
    </dgm:pt>
    <dgm:pt modelId="{7D898681-605E-412B-A416-DE7AF7BA2EA5}" type="sibTrans" cxnId="{3471E9C7-3DD2-4D4C-9B8C-A5CD4A497E24}">
      <dgm:prSet/>
      <dgm:spPr/>
      <dgm:t>
        <a:bodyPr/>
        <a:lstStyle/>
        <a:p>
          <a:endParaRPr lang="en-US"/>
        </a:p>
      </dgm:t>
    </dgm:pt>
    <dgm:pt modelId="{52A5E280-A32D-405E-99B8-A1179C97E6B5}" type="pres">
      <dgm:prSet presAssocID="{A9A9358A-28A3-4F69-9696-5C3919CE750A}" presName="root" presStyleCnt="0">
        <dgm:presLayoutVars>
          <dgm:dir/>
          <dgm:resizeHandles val="exact"/>
        </dgm:presLayoutVars>
      </dgm:prSet>
      <dgm:spPr/>
    </dgm:pt>
    <dgm:pt modelId="{F3A7B2EF-F71A-43D6-9CE7-2813D0272681}" type="pres">
      <dgm:prSet presAssocID="{5F764FE5-9936-4913-B25E-D7B058906539}" presName="compNode" presStyleCnt="0"/>
      <dgm:spPr/>
    </dgm:pt>
    <dgm:pt modelId="{96902793-3D9A-4D90-A658-DD93E8300DA9}" type="pres">
      <dgm:prSet presAssocID="{5F764FE5-9936-4913-B25E-D7B058906539}" presName="bgRect" presStyleLbl="bgShp" presStyleIdx="0" presStyleCnt="4" custLinFactNeighborY="12021"/>
      <dgm:spPr/>
    </dgm:pt>
    <dgm:pt modelId="{AB7CCB22-DCD2-46C8-BF53-C29E7FF15A1F}" type="pres">
      <dgm:prSet presAssocID="{5F764FE5-9936-4913-B25E-D7B05890653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B4732513-CDD5-45E6-BDD4-44EF5774A4C0}" type="pres">
      <dgm:prSet presAssocID="{5F764FE5-9936-4913-B25E-D7B058906539}" presName="spaceRect" presStyleCnt="0"/>
      <dgm:spPr/>
    </dgm:pt>
    <dgm:pt modelId="{A61E7888-438C-47E4-A4D2-B3A17FA3166A}" type="pres">
      <dgm:prSet presAssocID="{5F764FE5-9936-4913-B25E-D7B058906539}" presName="parTx" presStyleLbl="revTx" presStyleIdx="0" presStyleCnt="4">
        <dgm:presLayoutVars>
          <dgm:chMax val="0"/>
          <dgm:chPref val="0"/>
        </dgm:presLayoutVars>
      </dgm:prSet>
      <dgm:spPr/>
    </dgm:pt>
    <dgm:pt modelId="{A4DD2EE8-9FF9-4FBA-89CA-AA5EE435303E}" type="pres">
      <dgm:prSet presAssocID="{53A48F76-7376-49B3-BA3C-CDB17F28B3C1}" presName="sibTrans" presStyleCnt="0"/>
      <dgm:spPr/>
    </dgm:pt>
    <dgm:pt modelId="{0C188581-F37E-453F-A1F5-0C742298805E}" type="pres">
      <dgm:prSet presAssocID="{CB9B679A-672C-4861-AB18-E6553B026C78}" presName="compNode" presStyleCnt="0"/>
      <dgm:spPr/>
    </dgm:pt>
    <dgm:pt modelId="{5ABE7467-8E87-4CCF-B375-A2277BC3F019}" type="pres">
      <dgm:prSet presAssocID="{CB9B679A-672C-4861-AB18-E6553B026C78}" presName="bgRect" presStyleLbl="bgShp" presStyleIdx="1" presStyleCnt="4"/>
      <dgm:spPr/>
    </dgm:pt>
    <dgm:pt modelId="{282213BA-B2C7-4CBC-8F82-FF94A5304B65}" type="pres">
      <dgm:prSet presAssocID="{CB9B679A-672C-4861-AB18-E6553B026C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8349CF3-08CB-4BA5-A704-5A9575620D2E}" type="pres">
      <dgm:prSet presAssocID="{CB9B679A-672C-4861-AB18-E6553B026C78}" presName="spaceRect" presStyleCnt="0"/>
      <dgm:spPr/>
    </dgm:pt>
    <dgm:pt modelId="{B6D9BFE8-A532-4CE7-A5A6-51611AD8F332}" type="pres">
      <dgm:prSet presAssocID="{CB9B679A-672C-4861-AB18-E6553B026C78}" presName="parTx" presStyleLbl="revTx" presStyleIdx="1" presStyleCnt="4">
        <dgm:presLayoutVars>
          <dgm:chMax val="0"/>
          <dgm:chPref val="0"/>
        </dgm:presLayoutVars>
      </dgm:prSet>
      <dgm:spPr/>
    </dgm:pt>
    <dgm:pt modelId="{EEE634A5-0488-4447-ADB0-446F09757D29}" type="pres">
      <dgm:prSet presAssocID="{242E19C8-8D4B-4275-AADB-C2DCCD66DF9C}" presName="sibTrans" presStyleCnt="0"/>
      <dgm:spPr/>
    </dgm:pt>
    <dgm:pt modelId="{38C20681-0168-47A1-987F-A0D3398B091B}" type="pres">
      <dgm:prSet presAssocID="{7466C2FB-702B-4D7A-83E4-25DC3B4CD47F}" presName="compNode" presStyleCnt="0"/>
      <dgm:spPr/>
    </dgm:pt>
    <dgm:pt modelId="{FB1FDE4C-E3E5-4AB1-A926-7078EED906D6}" type="pres">
      <dgm:prSet presAssocID="{7466C2FB-702B-4D7A-83E4-25DC3B4CD47F}" presName="bgRect" presStyleLbl="bgShp" presStyleIdx="2" presStyleCnt="4"/>
      <dgm:spPr/>
    </dgm:pt>
    <dgm:pt modelId="{4E57ED01-01C1-438F-996C-77B263030E3B}" type="pres">
      <dgm:prSet presAssocID="{7466C2FB-702B-4D7A-83E4-25DC3B4CD4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78507541-27DB-442D-BE24-246A22D0B8DE}" type="pres">
      <dgm:prSet presAssocID="{7466C2FB-702B-4D7A-83E4-25DC3B4CD47F}" presName="spaceRect" presStyleCnt="0"/>
      <dgm:spPr/>
    </dgm:pt>
    <dgm:pt modelId="{2691AE00-E0BD-4724-A177-287BFA05135F}" type="pres">
      <dgm:prSet presAssocID="{7466C2FB-702B-4D7A-83E4-25DC3B4CD47F}" presName="parTx" presStyleLbl="revTx" presStyleIdx="2" presStyleCnt="4">
        <dgm:presLayoutVars>
          <dgm:chMax val="0"/>
          <dgm:chPref val="0"/>
        </dgm:presLayoutVars>
      </dgm:prSet>
      <dgm:spPr/>
    </dgm:pt>
    <dgm:pt modelId="{13A74B26-6DCF-497D-B2E0-D6EEB1A3AF97}" type="pres">
      <dgm:prSet presAssocID="{CAEB2670-5AE4-4DE7-9CFD-987CB88477BA}" presName="sibTrans" presStyleCnt="0"/>
      <dgm:spPr/>
    </dgm:pt>
    <dgm:pt modelId="{08D46919-37A7-4317-BD17-19AD4E8BD9A6}" type="pres">
      <dgm:prSet presAssocID="{C6375406-1264-4160-982C-E62231ED5C1A}" presName="compNode" presStyleCnt="0"/>
      <dgm:spPr/>
    </dgm:pt>
    <dgm:pt modelId="{3E6E5C46-0A37-48E4-918B-F3C00B9192A5}" type="pres">
      <dgm:prSet presAssocID="{C6375406-1264-4160-982C-E62231ED5C1A}" presName="bgRect" presStyleLbl="bgShp" presStyleIdx="3" presStyleCnt="4"/>
      <dgm:spPr/>
    </dgm:pt>
    <dgm:pt modelId="{2DC40C89-578E-49DA-9F2B-AB48C65002F4}" type="pres">
      <dgm:prSet presAssocID="{C6375406-1264-4160-982C-E62231ED5C1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2FA51CF4-903E-4851-9E2D-E35BA01541AD}" type="pres">
      <dgm:prSet presAssocID="{C6375406-1264-4160-982C-E62231ED5C1A}" presName="spaceRect" presStyleCnt="0"/>
      <dgm:spPr/>
    </dgm:pt>
    <dgm:pt modelId="{4D275E37-87BE-4ADE-878C-E06C3D9F0944}" type="pres">
      <dgm:prSet presAssocID="{C6375406-1264-4160-982C-E62231ED5C1A}" presName="parTx" presStyleLbl="revTx" presStyleIdx="3" presStyleCnt="4">
        <dgm:presLayoutVars>
          <dgm:chMax val="0"/>
          <dgm:chPref val="0"/>
        </dgm:presLayoutVars>
      </dgm:prSet>
      <dgm:spPr/>
    </dgm:pt>
  </dgm:ptLst>
  <dgm:cxnLst>
    <dgm:cxn modelId="{ABD04A03-EF3F-4EB9-9BB6-744EE9CE4F22}" type="presOf" srcId="{CB9B679A-672C-4861-AB18-E6553B026C78}" destId="{B6D9BFE8-A532-4CE7-A5A6-51611AD8F332}" srcOrd="0" destOrd="0" presId="urn:microsoft.com/office/officeart/2018/2/layout/IconVerticalSolidList"/>
    <dgm:cxn modelId="{FA835A05-AD1A-41F3-9942-61126D390A59}" type="presOf" srcId="{A9A9358A-28A3-4F69-9696-5C3919CE750A}" destId="{52A5E280-A32D-405E-99B8-A1179C97E6B5}" srcOrd="0" destOrd="0" presId="urn:microsoft.com/office/officeart/2018/2/layout/IconVerticalSolidList"/>
    <dgm:cxn modelId="{9D61EA35-32B1-4F86-A772-D3746E95AC0A}" type="presOf" srcId="{C6375406-1264-4160-982C-E62231ED5C1A}" destId="{4D275E37-87BE-4ADE-878C-E06C3D9F0944}" srcOrd="0" destOrd="0" presId="urn:microsoft.com/office/officeart/2018/2/layout/IconVerticalSolidList"/>
    <dgm:cxn modelId="{AE950D6C-069C-41C4-974E-3CFC8ECA7C5E}" srcId="{A9A9358A-28A3-4F69-9696-5C3919CE750A}" destId="{7466C2FB-702B-4D7A-83E4-25DC3B4CD47F}" srcOrd="2" destOrd="0" parTransId="{87CD5447-76FA-4200-A1EC-2959BB88F0CA}" sibTransId="{CAEB2670-5AE4-4DE7-9CFD-987CB88477BA}"/>
    <dgm:cxn modelId="{DF95CA7F-4FE2-4068-9A6D-44D385AAA4A5}" srcId="{A9A9358A-28A3-4F69-9696-5C3919CE750A}" destId="{5F764FE5-9936-4913-B25E-D7B058906539}" srcOrd="0" destOrd="0" parTransId="{21FE37EB-2A51-42BA-AE32-0D0ABE3DF2C6}" sibTransId="{53A48F76-7376-49B3-BA3C-CDB17F28B3C1}"/>
    <dgm:cxn modelId="{2CDC8F82-339A-468A-A89F-C3E6997C34AD}" type="presOf" srcId="{5F764FE5-9936-4913-B25E-D7B058906539}" destId="{A61E7888-438C-47E4-A4D2-B3A17FA3166A}" srcOrd="0" destOrd="0" presId="urn:microsoft.com/office/officeart/2018/2/layout/IconVerticalSolidList"/>
    <dgm:cxn modelId="{67F7E3A0-49A7-45C7-AB82-D2D466BA9886}" type="presOf" srcId="{7466C2FB-702B-4D7A-83E4-25DC3B4CD47F}" destId="{2691AE00-E0BD-4724-A177-287BFA05135F}" srcOrd="0" destOrd="0" presId="urn:microsoft.com/office/officeart/2018/2/layout/IconVerticalSolidList"/>
    <dgm:cxn modelId="{FFDF41A8-70A5-4A35-8491-7CE458D979EE}" srcId="{A9A9358A-28A3-4F69-9696-5C3919CE750A}" destId="{CB9B679A-672C-4861-AB18-E6553B026C78}" srcOrd="1" destOrd="0" parTransId="{5C1D5FA0-578D-4E20-B445-844FA0C3C3FC}" sibTransId="{242E19C8-8D4B-4275-AADB-C2DCCD66DF9C}"/>
    <dgm:cxn modelId="{3471E9C7-3DD2-4D4C-9B8C-A5CD4A497E24}" srcId="{A9A9358A-28A3-4F69-9696-5C3919CE750A}" destId="{C6375406-1264-4160-982C-E62231ED5C1A}" srcOrd="3" destOrd="0" parTransId="{9E4BC396-38F4-4588-A0E3-C44852DCFFBF}" sibTransId="{7D898681-605E-412B-A416-DE7AF7BA2EA5}"/>
    <dgm:cxn modelId="{34AB8EA0-F1C0-48EC-A836-F58208DA0215}" type="presParOf" srcId="{52A5E280-A32D-405E-99B8-A1179C97E6B5}" destId="{F3A7B2EF-F71A-43D6-9CE7-2813D0272681}" srcOrd="0" destOrd="0" presId="urn:microsoft.com/office/officeart/2018/2/layout/IconVerticalSolidList"/>
    <dgm:cxn modelId="{9CE0AF25-9C70-4A71-90CD-59AD4F6B3959}" type="presParOf" srcId="{F3A7B2EF-F71A-43D6-9CE7-2813D0272681}" destId="{96902793-3D9A-4D90-A658-DD93E8300DA9}" srcOrd="0" destOrd="0" presId="urn:microsoft.com/office/officeart/2018/2/layout/IconVerticalSolidList"/>
    <dgm:cxn modelId="{22D39916-1F62-4245-AC7D-7DF4992D75FC}" type="presParOf" srcId="{F3A7B2EF-F71A-43D6-9CE7-2813D0272681}" destId="{AB7CCB22-DCD2-46C8-BF53-C29E7FF15A1F}" srcOrd="1" destOrd="0" presId="urn:microsoft.com/office/officeart/2018/2/layout/IconVerticalSolidList"/>
    <dgm:cxn modelId="{1CBD7E19-B12C-4B46-AB27-A76CC19E45E3}" type="presParOf" srcId="{F3A7B2EF-F71A-43D6-9CE7-2813D0272681}" destId="{B4732513-CDD5-45E6-BDD4-44EF5774A4C0}" srcOrd="2" destOrd="0" presId="urn:microsoft.com/office/officeart/2018/2/layout/IconVerticalSolidList"/>
    <dgm:cxn modelId="{C2EBF7F7-2249-4331-8A69-51222F3B1E1A}" type="presParOf" srcId="{F3A7B2EF-F71A-43D6-9CE7-2813D0272681}" destId="{A61E7888-438C-47E4-A4D2-B3A17FA3166A}" srcOrd="3" destOrd="0" presId="urn:microsoft.com/office/officeart/2018/2/layout/IconVerticalSolidList"/>
    <dgm:cxn modelId="{D3F65AE0-7ABD-4362-8770-28E34DD705BE}" type="presParOf" srcId="{52A5E280-A32D-405E-99B8-A1179C97E6B5}" destId="{A4DD2EE8-9FF9-4FBA-89CA-AA5EE435303E}" srcOrd="1" destOrd="0" presId="urn:microsoft.com/office/officeart/2018/2/layout/IconVerticalSolidList"/>
    <dgm:cxn modelId="{E40EADB2-A210-4933-8F02-199F8F84A207}" type="presParOf" srcId="{52A5E280-A32D-405E-99B8-A1179C97E6B5}" destId="{0C188581-F37E-453F-A1F5-0C742298805E}" srcOrd="2" destOrd="0" presId="urn:microsoft.com/office/officeart/2018/2/layout/IconVerticalSolidList"/>
    <dgm:cxn modelId="{434C7020-29D2-4549-93B4-85A305CA00FE}" type="presParOf" srcId="{0C188581-F37E-453F-A1F5-0C742298805E}" destId="{5ABE7467-8E87-4CCF-B375-A2277BC3F019}" srcOrd="0" destOrd="0" presId="urn:microsoft.com/office/officeart/2018/2/layout/IconVerticalSolidList"/>
    <dgm:cxn modelId="{236485CA-28ED-4E1D-8BB2-AFD9D7334CBA}" type="presParOf" srcId="{0C188581-F37E-453F-A1F5-0C742298805E}" destId="{282213BA-B2C7-4CBC-8F82-FF94A5304B65}" srcOrd="1" destOrd="0" presId="urn:microsoft.com/office/officeart/2018/2/layout/IconVerticalSolidList"/>
    <dgm:cxn modelId="{08D5AD95-4054-458F-A583-F1F895422E61}" type="presParOf" srcId="{0C188581-F37E-453F-A1F5-0C742298805E}" destId="{58349CF3-08CB-4BA5-A704-5A9575620D2E}" srcOrd="2" destOrd="0" presId="urn:microsoft.com/office/officeart/2018/2/layout/IconVerticalSolidList"/>
    <dgm:cxn modelId="{82F1733F-40BF-4F6B-990B-1EE2C7268986}" type="presParOf" srcId="{0C188581-F37E-453F-A1F5-0C742298805E}" destId="{B6D9BFE8-A532-4CE7-A5A6-51611AD8F332}" srcOrd="3" destOrd="0" presId="urn:microsoft.com/office/officeart/2018/2/layout/IconVerticalSolidList"/>
    <dgm:cxn modelId="{5BFA4E5B-B9F5-4589-BD67-C021EE172C6A}" type="presParOf" srcId="{52A5E280-A32D-405E-99B8-A1179C97E6B5}" destId="{EEE634A5-0488-4447-ADB0-446F09757D29}" srcOrd="3" destOrd="0" presId="urn:microsoft.com/office/officeart/2018/2/layout/IconVerticalSolidList"/>
    <dgm:cxn modelId="{4C30C920-CDBD-4993-A1C7-7CEDFBAEBA5A}" type="presParOf" srcId="{52A5E280-A32D-405E-99B8-A1179C97E6B5}" destId="{38C20681-0168-47A1-987F-A0D3398B091B}" srcOrd="4" destOrd="0" presId="urn:microsoft.com/office/officeart/2018/2/layout/IconVerticalSolidList"/>
    <dgm:cxn modelId="{1ADC81A0-58A5-4E63-9A75-DACE2227787A}" type="presParOf" srcId="{38C20681-0168-47A1-987F-A0D3398B091B}" destId="{FB1FDE4C-E3E5-4AB1-A926-7078EED906D6}" srcOrd="0" destOrd="0" presId="urn:microsoft.com/office/officeart/2018/2/layout/IconVerticalSolidList"/>
    <dgm:cxn modelId="{44241B5A-5D83-4ED1-AB0F-D31907C50DC7}" type="presParOf" srcId="{38C20681-0168-47A1-987F-A0D3398B091B}" destId="{4E57ED01-01C1-438F-996C-77B263030E3B}" srcOrd="1" destOrd="0" presId="urn:microsoft.com/office/officeart/2018/2/layout/IconVerticalSolidList"/>
    <dgm:cxn modelId="{2A501464-D65B-4E97-A1DD-518511FCED41}" type="presParOf" srcId="{38C20681-0168-47A1-987F-A0D3398B091B}" destId="{78507541-27DB-442D-BE24-246A22D0B8DE}" srcOrd="2" destOrd="0" presId="urn:microsoft.com/office/officeart/2018/2/layout/IconVerticalSolidList"/>
    <dgm:cxn modelId="{E0B953AF-2F41-4833-8847-D9D1CBCFA269}" type="presParOf" srcId="{38C20681-0168-47A1-987F-A0D3398B091B}" destId="{2691AE00-E0BD-4724-A177-287BFA05135F}" srcOrd="3" destOrd="0" presId="urn:microsoft.com/office/officeart/2018/2/layout/IconVerticalSolidList"/>
    <dgm:cxn modelId="{3F858B5E-4EFC-4F1F-B072-E67A88655E19}" type="presParOf" srcId="{52A5E280-A32D-405E-99B8-A1179C97E6B5}" destId="{13A74B26-6DCF-497D-B2E0-D6EEB1A3AF97}" srcOrd="5" destOrd="0" presId="urn:microsoft.com/office/officeart/2018/2/layout/IconVerticalSolidList"/>
    <dgm:cxn modelId="{81220496-319F-4E5C-A159-341FA6069BAA}" type="presParOf" srcId="{52A5E280-A32D-405E-99B8-A1179C97E6B5}" destId="{08D46919-37A7-4317-BD17-19AD4E8BD9A6}" srcOrd="6" destOrd="0" presId="urn:microsoft.com/office/officeart/2018/2/layout/IconVerticalSolidList"/>
    <dgm:cxn modelId="{0A5173B6-5126-460E-94D8-00FFBA89A389}" type="presParOf" srcId="{08D46919-37A7-4317-BD17-19AD4E8BD9A6}" destId="{3E6E5C46-0A37-48E4-918B-F3C00B9192A5}" srcOrd="0" destOrd="0" presId="urn:microsoft.com/office/officeart/2018/2/layout/IconVerticalSolidList"/>
    <dgm:cxn modelId="{B9E76A92-ECB9-4AF8-A345-B6230E18258B}" type="presParOf" srcId="{08D46919-37A7-4317-BD17-19AD4E8BD9A6}" destId="{2DC40C89-578E-49DA-9F2B-AB48C65002F4}" srcOrd="1" destOrd="0" presId="urn:microsoft.com/office/officeart/2018/2/layout/IconVerticalSolidList"/>
    <dgm:cxn modelId="{09A3A9D0-DA86-4BEC-934F-7A5C9AC9F3AF}" type="presParOf" srcId="{08D46919-37A7-4317-BD17-19AD4E8BD9A6}" destId="{2FA51CF4-903E-4851-9E2D-E35BA01541AD}" srcOrd="2" destOrd="0" presId="urn:microsoft.com/office/officeart/2018/2/layout/IconVerticalSolidList"/>
    <dgm:cxn modelId="{64641F9E-382C-40F0-88EE-4B53451A911D}" type="presParOf" srcId="{08D46919-37A7-4317-BD17-19AD4E8BD9A6}" destId="{4D275E37-87BE-4ADE-878C-E06C3D9F09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73735-F969-43FF-8C84-D877BE140DB9}">
      <dsp:nvSpPr>
        <dsp:cNvPr id="0" name=""/>
        <dsp:cNvSpPr/>
      </dsp:nvSpPr>
      <dsp:spPr>
        <a:xfrm>
          <a:off x="478800" y="817583"/>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DDFBC0A-3EF1-4A68-9D3C-4A9040CBDC07}">
      <dsp:nvSpPr>
        <dsp:cNvPr id="0" name=""/>
        <dsp:cNvSpPr/>
      </dsp:nvSpPr>
      <dsp:spPr>
        <a:xfrm>
          <a:off x="712800" y="105158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744CA3-C33E-4564-9853-747E13F42A0B}">
      <dsp:nvSpPr>
        <dsp:cNvPr id="0" name=""/>
        <dsp:cNvSpPr/>
      </dsp:nvSpPr>
      <dsp:spPr>
        <a:xfrm>
          <a:off x="127800" y="2257583"/>
          <a:ext cx="1800000" cy="12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Critical to maintaining the success of the search process</a:t>
          </a:r>
        </a:p>
      </dsp:txBody>
      <dsp:txXfrm>
        <a:off x="127800" y="2257583"/>
        <a:ext cx="1800000" cy="1276171"/>
      </dsp:txXfrm>
    </dsp:sp>
    <dsp:sp modelId="{96E5FB70-3813-4C1E-9BA5-D2781E13093D}">
      <dsp:nvSpPr>
        <dsp:cNvPr id="0" name=""/>
        <dsp:cNvSpPr/>
      </dsp:nvSpPr>
      <dsp:spPr>
        <a:xfrm>
          <a:off x="2593800" y="817583"/>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1DA4866A-58B4-497C-B88A-361B8CDA6AFC}">
      <dsp:nvSpPr>
        <dsp:cNvPr id="0" name=""/>
        <dsp:cNvSpPr/>
      </dsp:nvSpPr>
      <dsp:spPr>
        <a:xfrm>
          <a:off x="2827800" y="105158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E25CF-1A53-4C18-B078-75B731873542}">
      <dsp:nvSpPr>
        <dsp:cNvPr id="0" name=""/>
        <dsp:cNvSpPr/>
      </dsp:nvSpPr>
      <dsp:spPr>
        <a:xfrm>
          <a:off x="2242800" y="2257583"/>
          <a:ext cx="1800000" cy="12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Protects the integrity of the committee</a:t>
          </a:r>
        </a:p>
      </dsp:txBody>
      <dsp:txXfrm>
        <a:off x="2242800" y="2257583"/>
        <a:ext cx="1800000" cy="1276171"/>
      </dsp:txXfrm>
    </dsp:sp>
    <dsp:sp modelId="{A9C28607-FDE1-4B54-95C7-429C168D9B85}">
      <dsp:nvSpPr>
        <dsp:cNvPr id="0" name=""/>
        <dsp:cNvSpPr/>
      </dsp:nvSpPr>
      <dsp:spPr>
        <a:xfrm>
          <a:off x="4708800" y="817583"/>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07E82891-B5AF-46B6-9A91-FE3525DDBF02}">
      <dsp:nvSpPr>
        <dsp:cNvPr id="0" name=""/>
        <dsp:cNvSpPr/>
      </dsp:nvSpPr>
      <dsp:spPr>
        <a:xfrm>
          <a:off x="4942800" y="105158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3DA8F6-64C3-43A8-8F7B-CB27430CD2DE}">
      <dsp:nvSpPr>
        <dsp:cNvPr id="0" name=""/>
        <dsp:cNvSpPr/>
      </dsp:nvSpPr>
      <dsp:spPr>
        <a:xfrm>
          <a:off x="4357800" y="2257583"/>
          <a:ext cx="1800000" cy="12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Applies for All members of the search process (e.g., HR, Talent Acquisition, Hiring Manager, Search Committee, etc.)</a:t>
          </a:r>
        </a:p>
      </dsp:txBody>
      <dsp:txXfrm>
        <a:off x="4357800" y="2257583"/>
        <a:ext cx="1800000" cy="1276171"/>
      </dsp:txXfrm>
    </dsp:sp>
    <dsp:sp modelId="{2834026A-9F0D-45C6-8FF1-611271F65D4B}">
      <dsp:nvSpPr>
        <dsp:cNvPr id="0" name=""/>
        <dsp:cNvSpPr/>
      </dsp:nvSpPr>
      <dsp:spPr>
        <a:xfrm>
          <a:off x="6823800" y="817583"/>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B5A23D44-0324-461B-9DF1-7C4867CF461D}">
      <dsp:nvSpPr>
        <dsp:cNvPr id="0" name=""/>
        <dsp:cNvSpPr/>
      </dsp:nvSpPr>
      <dsp:spPr>
        <a:xfrm>
          <a:off x="7057800" y="105158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B4C948-0155-4F78-A7E4-F8FA0D3B030E}">
      <dsp:nvSpPr>
        <dsp:cNvPr id="0" name=""/>
        <dsp:cNvSpPr/>
      </dsp:nvSpPr>
      <dsp:spPr>
        <a:xfrm>
          <a:off x="6472800" y="2257583"/>
          <a:ext cx="1800000" cy="12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Be mindful of locale and medium</a:t>
          </a:r>
        </a:p>
      </dsp:txBody>
      <dsp:txXfrm>
        <a:off x="6472800" y="2257583"/>
        <a:ext cx="1800000" cy="1276171"/>
      </dsp:txXfrm>
    </dsp:sp>
    <dsp:sp modelId="{085E62A6-89C0-4B0B-B8AC-9636E4B63A1E}">
      <dsp:nvSpPr>
        <dsp:cNvPr id="0" name=""/>
        <dsp:cNvSpPr/>
      </dsp:nvSpPr>
      <dsp:spPr>
        <a:xfrm>
          <a:off x="8938800" y="817583"/>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A784A2D6-A402-4F04-94A2-EFCB65801FB6}">
      <dsp:nvSpPr>
        <dsp:cNvPr id="0" name=""/>
        <dsp:cNvSpPr/>
      </dsp:nvSpPr>
      <dsp:spPr>
        <a:xfrm>
          <a:off x="9172800" y="105158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D31DD2-1D97-4F4B-907E-A2E6BE9805F6}">
      <dsp:nvSpPr>
        <dsp:cNvPr id="0" name=""/>
        <dsp:cNvSpPr/>
      </dsp:nvSpPr>
      <dsp:spPr>
        <a:xfrm>
          <a:off x="8587800" y="2257583"/>
          <a:ext cx="1800000" cy="12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Ask yourself: Is this or should it be a private conversation?</a:t>
          </a:r>
        </a:p>
      </dsp:txBody>
      <dsp:txXfrm>
        <a:off x="8587800" y="2257583"/>
        <a:ext cx="1800000" cy="127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70BC4-A4EC-4C0D-98A3-B4A640199630}">
      <dsp:nvSpPr>
        <dsp:cNvPr id="0" name=""/>
        <dsp:cNvSpPr/>
      </dsp:nvSpPr>
      <dsp:spPr>
        <a:xfrm>
          <a:off x="0" y="0"/>
          <a:ext cx="4683949" cy="11974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85CE5-6BF3-4C18-94BE-9D1FBF9B3E02}">
      <dsp:nvSpPr>
        <dsp:cNvPr id="0" name=""/>
        <dsp:cNvSpPr/>
      </dsp:nvSpPr>
      <dsp:spPr>
        <a:xfrm>
          <a:off x="362220" y="269932"/>
          <a:ext cx="658583" cy="658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1149C4-8170-41BC-9B52-B8792A8148CF}">
      <dsp:nvSpPr>
        <dsp:cNvPr id="0" name=""/>
        <dsp:cNvSpPr/>
      </dsp:nvSpPr>
      <dsp:spPr>
        <a:xfrm>
          <a:off x="1383025" y="511"/>
          <a:ext cx="3300923" cy="119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27" tIns="126727" rIns="126727" bIns="126727" numCol="1" spcCol="1270" anchor="ctr" anchorCtr="0">
          <a:noAutofit/>
        </a:bodyPr>
        <a:lstStyle/>
        <a:p>
          <a:pPr marL="0" lvl="0" indent="0" algn="l" defTabSz="800100">
            <a:lnSpc>
              <a:spcPct val="90000"/>
            </a:lnSpc>
            <a:spcBef>
              <a:spcPct val="0"/>
            </a:spcBef>
            <a:spcAft>
              <a:spcPct val="35000"/>
            </a:spcAft>
            <a:buNone/>
          </a:pPr>
          <a:r>
            <a:rPr lang="en-US" sz="1800" kern="1200" dirty="0"/>
            <a:t>Defined as the pre-existing relationship between a member of the search process and a candidate</a:t>
          </a:r>
        </a:p>
      </dsp:txBody>
      <dsp:txXfrm>
        <a:off x="1383025" y="511"/>
        <a:ext cx="3300923" cy="1197424"/>
      </dsp:txXfrm>
    </dsp:sp>
    <dsp:sp modelId="{19BDAD83-34A5-4F79-AE76-AFA7AEBBCAF3}">
      <dsp:nvSpPr>
        <dsp:cNvPr id="0" name=""/>
        <dsp:cNvSpPr/>
      </dsp:nvSpPr>
      <dsp:spPr>
        <a:xfrm>
          <a:off x="0" y="1497292"/>
          <a:ext cx="4683949" cy="11974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A9F484-4817-45F1-9A0F-DF429331DA9E}">
      <dsp:nvSpPr>
        <dsp:cNvPr id="0" name=""/>
        <dsp:cNvSpPr/>
      </dsp:nvSpPr>
      <dsp:spPr>
        <a:xfrm>
          <a:off x="362220" y="1766713"/>
          <a:ext cx="658583" cy="658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0A7303-F8D2-4405-8B62-88B4B5FD57D1}">
      <dsp:nvSpPr>
        <dsp:cNvPr id="0" name=""/>
        <dsp:cNvSpPr/>
      </dsp:nvSpPr>
      <dsp:spPr>
        <a:xfrm>
          <a:off x="1383025" y="1497292"/>
          <a:ext cx="3300923" cy="119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27" tIns="126727" rIns="126727" bIns="126727" numCol="1" spcCol="1270" anchor="ctr" anchorCtr="0">
          <a:noAutofit/>
        </a:bodyPr>
        <a:lstStyle/>
        <a:p>
          <a:pPr marL="0" lvl="0" indent="0" algn="l" defTabSz="800100">
            <a:lnSpc>
              <a:spcPct val="90000"/>
            </a:lnSpc>
            <a:spcBef>
              <a:spcPct val="0"/>
            </a:spcBef>
            <a:spcAft>
              <a:spcPct val="35000"/>
            </a:spcAft>
            <a:buNone/>
          </a:pPr>
          <a:r>
            <a:rPr lang="en-US" sz="1800" kern="1200"/>
            <a:t>Must be evaluated to determine proper course of action</a:t>
          </a:r>
        </a:p>
      </dsp:txBody>
      <dsp:txXfrm>
        <a:off x="1383025" y="1497292"/>
        <a:ext cx="3300923" cy="1197424"/>
      </dsp:txXfrm>
    </dsp:sp>
    <dsp:sp modelId="{9762ABB7-D29E-42B7-B3A2-EBC24C7987DD}">
      <dsp:nvSpPr>
        <dsp:cNvPr id="0" name=""/>
        <dsp:cNvSpPr/>
      </dsp:nvSpPr>
      <dsp:spPr>
        <a:xfrm>
          <a:off x="0" y="2994073"/>
          <a:ext cx="4683949" cy="11974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983B1-F07E-4415-9C3D-D7E2DB0B1B90}">
      <dsp:nvSpPr>
        <dsp:cNvPr id="0" name=""/>
        <dsp:cNvSpPr/>
      </dsp:nvSpPr>
      <dsp:spPr>
        <a:xfrm>
          <a:off x="362220" y="3263494"/>
          <a:ext cx="658583" cy="6585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91C424-3587-4F7D-9F9A-C15650850E44}">
      <dsp:nvSpPr>
        <dsp:cNvPr id="0" name=""/>
        <dsp:cNvSpPr/>
      </dsp:nvSpPr>
      <dsp:spPr>
        <a:xfrm>
          <a:off x="1383025" y="2994073"/>
          <a:ext cx="3300923" cy="119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27" tIns="126727" rIns="126727" bIns="126727" numCol="1" spcCol="1270" anchor="ctr" anchorCtr="0">
          <a:noAutofit/>
        </a:bodyPr>
        <a:lstStyle/>
        <a:p>
          <a:pPr marL="0" lvl="0" indent="0" algn="l" defTabSz="800100">
            <a:lnSpc>
              <a:spcPct val="90000"/>
            </a:lnSpc>
            <a:spcBef>
              <a:spcPct val="0"/>
            </a:spcBef>
            <a:spcAft>
              <a:spcPct val="35000"/>
            </a:spcAft>
            <a:buNone/>
          </a:pPr>
          <a:r>
            <a:rPr lang="en-US" sz="1800" kern="1200" dirty="0"/>
            <a:t>Regulated by State of Connecticut policies including the Nepotism in Employment Policy and Code of Ethics</a:t>
          </a:r>
        </a:p>
      </dsp:txBody>
      <dsp:txXfrm>
        <a:off x="1383025" y="2994073"/>
        <a:ext cx="3300923" cy="1197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4CBCC-EC69-4951-8DC8-0934C4169FE9}">
      <dsp:nvSpPr>
        <dsp:cNvPr id="0" name=""/>
        <dsp:cNvSpPr/>
      </dsp:nvSpPr>
      <dsp:spPr>
        <a:xfrm>
          <a:off x="0" y="398"/>
          <a:ext cx="7886700" cy="9318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7264B-2DB0-481A-8887-F61D14DAA716}">
      <dsp:nvSpPr>
        <dsp:cNvPr id="0" name=""/>
        <dsp:cNvSpPr/>
      </dsp:nvSpPr>
      <dsp:spPr>
        <a:xfrm>
          <a:off x="281888" y="210067"/>
          <a:ext cx="512523" cy="512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B1F9B-6993-4108-90DF-EEE84E75A84E}">
      <dsp:nvSpPr>
        <dsp:cNvPr id="0" name=""/>
        <dsp:cNvSpPr/>
      </dsp:nvSpPr>
      <dsp:spPr>
        <a:xfrm>
          <a:off x="1076300" y="398"/>
          <a:ext cx="6810399" cy="931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22" tIns="98622" rIns="98622" bIns="98622" numCol="1" spcCol="1270" anchor="ctr" anchorCtr="0">
          <a:noAutofit/>
        </a:bodyPr>
        <a:lstStyle/>
        <a:p>
          <a:pPr marL="0" lvl="0" indent="0" algn="l" defTabSz="977900">
            <a:lnSpc>
              <a:spcPct val="100000"/>
            </a:lnSpc>
            <a:spcBef>
              <a:spcPct val="0"/>
            </a:spcBef>
            <a:spcAft>
              <a:spcPct val="35000"/>
            </a:spcAft>
            <a:buNone/>
          </a:pPr>
          <a:r>
            <a:rPr lang="en-US" sz="2200" kern="1200" dirty="0"/>
            <a:t>The Minimum and Preferred Qualifications of the </a:t>
          </a:r>
          <a:r>
            <a:rPr lang="en-US" sz="2200" b="1" kern="1200" dirty="0"/>
            <a:t>Job Posting</a:t>
          </a:r>
          <a:endParaRPr lang="en-US" sz="2200" kern="1200" dirty="0"/>
        </a:p>
      </dsp:txBody>
      <dsp:txXfrm>
        <a:off x="1076300" y="398"/>
        <a:ext cx="6810399" cy="931861"/>
      </dsp:txXfrm>
    </dsp:sp>
    <dsp:sp modelId="{CA1A9B20-A6F4-4A0D-BCA2-8D44EFD72A0D}">
      <dsp:nvSpPr>
        <dsp:cNvPr id="0" name=""/>
        <dsp:cNvSpPr/>
      </dsp:nvSpPr>
      <dsp:spPr>
        <a:xfrm>
          <a:off x="0" y="1165225"/>
          <a:ext cx="7886700" cy="931861"/>
        </a:xfrm>
        <a:prstGeom prst="roundRect">
          <a:avLst>
            <a:gd name="adj" fmla="val 10000"/>
          </a:avLst>
        </a:prstGeom>
        <a:solidFill>
          <a:schemeClr val="accent1">
            <a:tint val="40000"/>
            <a:hueOff val="0"/>
            <a:satOff val="0"/>
            <a:lumOff val="0"/>
            <a:alphaOff val="0"/>
          </a:schemeClr>
        </a:solidFill>
        <a:ln>
          <a:solidFill>
            <a:schemeClr val="accent5"/>
          </a:solidFill>
        </a:ln>
        <a:effectLst/>
      </dsp:spPr>
      <dsp:style>
        <a:lnRef idx="0">
          <a:scrgbClr r="0" g="0" b="0"/>
        </a:lnRef>
        <a:fillRef idx="1">
          <a:scrgbClr r="0" g="0" b="0"/>
        </a:fillRef>
        <a:effectRef idx="0">
          <a:scrgbClr r="0" g="0" b="0"/>
        </a:effectRef>
        <a:fontRef idx="minor"/>
      </dsp:style>
    </dsp:sp>
    <dsp:sp modelId="{20505084-9FFC-4F1D-B512-A83A2A1BC422}">
      <dsp:nvSpPr>
        <dsp:cNvPr id="0" name=""/>
        <dsp:cNvSpPr/>
      </dsp:nvSpPr>
      <dsp:spPr>
        <a:xfrm>
          <a:off x="281888" y="1374894"/>
          <a:ext cx="512523" cy="512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A71F9-C411-4E73-B0AD-8E5B853381D9}">
      <dsp:nvSpPr>
        <dsp:cNvPr id="0" name=""/>
        <dsp:cNvSpPr/>
      </dsp:nvSpPr>
      <dsp:spPr>
        <a:xfrm>
          <a:off x="1076300" y="1165225"/>
          <a:ext cx="6810399" cy="931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22" tIns="98622" rIns="98622" bIns="98622" numCol="1" spcCol="1270" anchor="ctr" anchorCtr="0">
          <a:noAutofit/>
        </a:bodyPr>
        <a:lstStyle/>
        <a:p>
          <a:pPr marL="0" lvl="0" indent="0" algn="l" defTabSz="977900">
            <a:lnSpc>
              <a:spcPct val="100000"/>
            </a:lnSpc>
            <a:spcBef>
              <a:spcPct val="0"/>
            </a:spcBef>
            <a:spcAft>
              <a:spcPct val="35000"/>
            </a:spcAft>
            <a:buNone/>
          </a:pPr>
          <a:r>
            <a:rPr lang="en-US" sz="2200" kern="1200" dirty="0"/>
            <a:t>Qualifications are derived from the </a:t>
          </a:r>
          <a:r>
            <a:rPr lang="en-US" sz="2200" b="1" kern="1200" dirty="0"/>
            <a:t>Job Description </a:t>
          </a:r>
          <a:r>
            <a:rPr lang="en-US" sz="2200" kern="1200" dirty="0"/>
            <a:t>which includes all relevant information</a:t>
          </a:r>
        </a:p>
      </dsp:txBody>
      <dsp:txXfrm>
        <a:off x="1076300" y="1165225"/>
        <a:ext cx="6810399" cy="931861"/>
      </dsp:txXfrm>
    </dsp:sp>
    <dsp:sp modelId="{C84D880C-6405-47B6-9A0C-9522B45B3C96}">
      <dsp:nvSpPr>
        <dsp:cNvPr id="0" name=""/>
        <dsp:cNvSpPr/>
      </dsp:nvSpPr>
      <dsp:spPr>
        <a:xfrm>
          <a:off x="0" y="2330052"/>
          <a:ext cx="7886700" cy="9318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84D3D2-EF98-46A0-A65E-DD6CC9E762A0}">
      <dsp:nvSpPr>
        <dsp:cNvPr id="0" name=""/>
        <dsp:cNvSpPr/>
      </dsp:nvSpPr>
      <dsp:spPr>
        <a:xfrm>
          <a:off x="281888" y="2539721"/>
          <a:ext cx="512523" cy="512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3A3A7-9430-48E7-944A-676349E2490D}">
      <dsp:nvSpPr>
        <dsp:cNvPr id="0" name=""/>
        <dsp:cNvSpPr/>
      </dsp:nvSpPr>
      <dsp:spPr>
        <a:xfrm>
          <a:off x="1076300" y="2330052"/>
          <a:ext cx="6810399" cy="931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22" tIns="98622" rIns="98622" bIns="98622" numCol="1" spcCol="1270" anchor="ctr" anchorCtr="0">
          <a:noAutofit/>
        </a:bodyPr>
        <a:lstStyle/>
        <a:p>
          <a:pPr marL="0" lvl="0" indent="0" algn="l" defTabSz="977900">
            <a:lnSpc>
              <a:spcPct val="100000"/>
            </a:lnSpc>
            <a:spcBef>
              <a:spcPct val="0"/>
            </a:spcBef>
            <a:spcAft>
              <a:spcPct val="35000"/>
            </a:spcAft>
            <a:buNone/>
          </a:pPr>
          <a:r>
            <a:rPr lang="en-US" sz="2200" kern="1200" dirty="0"/>
            <a:t>Job Descriptions are created by a variety of factors including the Collective Bargaining Agreements (CBAs)</a:t>
          </a:r>
        </a:p>
      </dsp:txBody>
      <dsp:txXfrm>
        <a:off x="1076300" y="2330052"/>
        <a:ext cx="6810399" cy="931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02793-3D9A-4D90-A658-DD93E8300DA9}">
      <dsp:nvSpPr>
        <dsp:cNvPr id="0" name=""/>
        <dsp:cNvSpPr/>
      </dsp:nvSpPr>
      <dsp:spPr>
        <a:xfrm>
          <a:off x="0" y="111835"/>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CCB22-DCD2-46C8-BF53-C29E7FF15A1F}">
      <dsp:nvSpPr>
        <dsp:cNvPr id="0" name=""/>
        <dsp:cNvSpPr/>
      </dsp:nvSpPr>
      <dsp:spPr>
        <a:xfrm>
          <a:off x="276881" y="207750"/>
          <a:ext cx="503421" cy="503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1E7888-438C-47E4-A4D2-B3A17FA3166A}">
      <dsp:nvSpPr>
        <dsp:cNvPr id="0" name=""/>
        <dsp:cNvSpPr/>
      </dsp:nvSpPr>
      <dsp:spPr>
        <a:xfrm>
          <a:off x="1057184" y="1805"/>
          <a:ext cx="945841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Providing candidates the questions throughout the interview (e.g., pasting into the chat, providing them in paper form for in-person interviews, etc.)</a:t>
          </a:r>
        </a:p>
      </dsp:txBody>
      <dsp:txXfrm>
        <a:off x="1057184" y="1805"/>
        <a:ext cx="9458415" cy="915310"/>
      </dsp:txXfrm>
    </dsp:sp>
    <dsp:sp modelId="{5ABE7467-8E87-4CCF-B375-A2277BC3F019}">
      <dsp:nvSpPr>
        <dsp:cNvPr id="0" name=""/>
        <dsp:cNvSpPr/>
      </dsp:nvSpPr>
      <dsp:spPr>
        <a:xfrm>
          <a:off x="0" y="1145944"/>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213BA-B2C7-4CBC-8F82-FF94A5304B65}">
      <dsp:nvSpPr>
        <dsp:cNvPr id="0" name=""/>
        <dsp:cNvSpPr/>
      </dsp:nvSpPr>
      <dsp:spPr>
        <a:xfrm>
          <a:off x="276881" y="1351889"/>
          <a:ext cx="503421" cy="503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D9BFE8-A532-4CE7-A5A6-51611AD8F332}">
      <dsp:nvSpPr>
        <dsp:cNvPr id="0" name=""/>
        <dsp:cNvSpPr/>
      </dsp:nvSpPr>
      <dsp:spPr>
        <a:xfrm>
          <a:off x="1057184" y="1145944"/>
          <a:ext cx="945841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Utilizing Teams and other video conferencing platforms to remove barriers to accessing interviews</a:t>
          </a:r>
        </a:p>
      </dsp:txBody>
      <dsp:txXfrm>
        <a:off x="1057184" y="1145944"/>
        <a:ext cx="9458415" cy="915310"/>
      </dsp:txXfrm>
    </dsp:sp>
    <dsp:sp modelId="{FB1FDE4C-E3E5-4AB1-A926-7078EED906D6}">
      <dsp:nvSpPr>
        <dsp:cNvPr id="0" name=""/>
        <dsp:cNvSpPr/>
      </dsp:nvSpPr>
      <dsp:spPr>
        <a:xfrm>
          <a:off x="0" y="2290083"/>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57ED01-01C1-438F-996C-77B263030E3B}">
      <dsp:nvSpPr>
        <dsp:cNvPr id="0" name=""/>
        <dsp:cNvSpPr/>
      </dsp:nvSpPr>
      <dsp:spPr>
        <a:xfrm>
          <a:off x="276881" y="2496028"/>
          <a:ext cx="503421" cy="503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91AE00-E0BD-4724-A177-287BFA05135F}">
      <dsp:nvSpPr>
        <dsp:cNvPr id="0" name=""/>
        <dsp:cNvSpPr/>
      </dsp:nvSpPr>
      <dsp:spPr>
        <a:xfrm>
          <a:off x="1057184" y="2290083"/>
          <a:ext cx="945841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Evaluating the performance of the interviews and establishing the strengths and weaknesses directly after the interview (post debrief)</a:t>
          </a:r>
        </a:p>
      </dsp:txBody>
      <dsp:txXfrm>
        <a:off x="1057184" y="2290083"/>
        <a:ext cx="9458415" cy="915310"/>
      </dsp:txXfrm>
    </dsp:sp>
    <dsp:sp modelId="{3E6E5C46-0A37-48E4-918B-F3C00B9192A5}">
      <dsp:nvSpPr>
        <dsp:cNvPr id="0" name=""/>
        <dsp:cNvSpPr/>
      </dsp:nvSpPr>
      <dsp:spPr>
        <a:xfrm>
          <a:off x="0" y="3434222"/>
          <a:ext cx="10515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40C89-578E-49DA-9F2B-AB48C65002F4}">
      <dsp:nvSpPr>
        <dsp:cNvPr id="0" name=""/>
        <dsp:cNvSpPr/>
      </dsp:nvSpPr>
      <dsp:spPr>
        <a:xfrm>
          <a:off x="276881" y="3640167"/>
          <a:ext cx="503421" cy="503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275E37-87BE-4ADE-878C-E06C3D9F0944}">
      <dsp:nvSpPr>
        <dsp:cNvPr id="0" name=""/>
        <dsp:cNvSpPr/>
      </dsp:nvSpPr>
      <dsp:spPr>
        <a:xfrm>
          <a:off x="1057184" y="3434222"/>
          <a:ext cx="9458415"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Recommended that the committee moves forward 3-5 candidates to second interviews (if applicable)</a:t>
          </a:r>
        </a:p>
      </dsp:txBody>
      <dsp:txXfrm>
        <a:off x="1057184" y="3434222"/>
        <a:ext cx="9458415" cy="91531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ECE660-5F41-F10D-5111-5C69DFAAD05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C63C20D-EC3C-8CB4-A899-C6FF27D6634D}"/>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382953E-8F4E-A148-9436-609B5C113DAF}" type="datetimeFigureOut">
              <a:rPr lang="en-US"/>
              <a:pPr>
                <a:defRPr/>
              </a:pPr>
              <a:t>3/10/2026</a:t>
            </a:fld>
            <a:endParaRPr lang="en-US"/>
          </a:p>
        </p:txBody>
      </p:sp>
      <p:sp>
        <p:nvSpPr>
          <p:cNvPr id="4" name="Slide Image Placeholder 3">
            <a:extLst>
              <a:ext uri="{FF2B5EF4-FFF2-40B4-BE49-F238E27FC236}">
                <a16:creationId xmlns:a16="http://schemas.microsoft.com/office/drawing/2014/main" id="{A1DAB1D0-D3AD-9C13-F88A-B0D0D1277FF8}"/>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963E343-206B-319A-1878-65E9AAC441AF}"/>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21E99A7-4AF0-F30A-2636-46432E25A500}"/>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79E5F47-FFB7-5978-932E-A55058A1885C}"/>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4AB23FB-2301-6647-995F-BE4AFF61B2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blue and white logo&#10;&#10;Description automatically generated">
            <a:extLst>
              <a:ext uri="{FF2B5EF4-FFF2-40B4-BE49-F238E27FC236}">
                <a16:creationId xmlns:a16="http://schemas.microsoft.com/office/drawing/2014/main" id="{4FB91FDA-5A69-9796-C20E-8F79DDED18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4596" y="1520067"/>
            <a:ext cx="3420924" cy="3817866"/>
          </a:xfrm>
          <a:prstGeom prst="rect">
            <a:avLst/>
          </a:prstGeom>
        </p:spPr>
      </p:pic>
      <p:sp>
        <p:nvSpPr>
          <p:cNvPr id="7" name="Title 1">
            <a:extLst>
              <a:ext uri="{FF2B5EF4-FFF2-40B4-BE49-F238E27FC236}">
                <a16:creationId xmlns:a16="http://schemas.microsoft.com/office/drawing/2014/main" id="{DE65DB86-096E-28D5-659F-C40EF4D84D73}"/>
              </a:ext>
            </a:extLst>
          </p:cNvPr>
          <p:cNvSpPr>
            <a:spLocks noGrp="1"/>
          </p:cNvSpPr>
          <p:nvPr>
            <p:ph type="title" hasCustomPrompt="1"/>
          </p:nvPr>
        </p:nvSpPr>
        <p:spPr>
          <a:xfrm>
            <a:off x="5303520" y="2814320"/>
            <a:ext cx="5847080" cy="2523613"/>
          </a:xfrm>
          <a:prstGeom prst="rect">
            <a:avLst/>
          </a:prstGeom>
        </p:spPr>
        <p:txBody>
          <a:bodyPr/>
          <a:lstStyle>
            <a:lvl1pPr>
              <a:defRPr b="1" i="0" baseline="0">
                <a:solidFill>
                  <a:schemeClr val="tx1"/>
                </a:solidFill>
                <a:latin typeface="Roboto" panose="02000000000000000000" pitchFamily="2" charset="0"/>
                <a:ea typeface="Roboto" panose="02000000000000000000" pitchFamily="2" charset="0"/>
              </a:defRPr>
            </a:lvl1pPr>
          </a:lstStyle>
          <a:p>
            <a:r>
              <a:rPr lang="en-US" dirty="0"/>
              <a:t>CLICK TO EDIT MASTER</a:t>
            </a:r>
            <a:br>
              <a:rPr lang="en-US" dirty="0"/>
            </a:br>
            <a:r>
              <a:rPr lang="en-US" dirty="0" err="1"/>
              <a:t>xxxxxxxxx</a:t>
            </a:r>
            <a:br>
              <a:rPr lang="en-US" dirty="0"/>
            </a:br>
            <a:r>
              <a:rPr lang="en-US" dirty="0" err="1"/>
              <a:t>xxxxxxx</a:t>
            </a:r>
            <a:endParaRPr lang="en-US" dirty="0"/>
          </a:p>
        </p:txBody>
      </p:sp>
    </p:spTree>
    <p:extLst>
      <p:ext uri="{BB962C8B-B14F-4D97-AF65-F5344CB8AC3E}">
        <p14:creationId xmlns:p14="http://schemas.microsoft.com/office/powerpoint/2010/main" val="174900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2925"/>
            <a:ext cx="10515600" cy="1147764"/>
          </a:xfrm>
          <a:prstGeom prst="rect">
            <a:avLst/>
          </a:prstGeom>
        </p:spPr>
        <p:txBody>
          <a:bodyPr/>
          <a:lstStyle>
            <a:lvl1pPr>
              <a:defRPr b="1" i="0" baseline="0">
                <a:solidFill>
                  <a:schemeClr val="bg1"/>
                </a:solidFill>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417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8CE130-45C0-57F8-60D7-CBAB1D9F93E6}"/>
              </a:ext>
            </a:extLst>
          </p:cNvPr>
          <p:cNvSpPr txBox="1">
            <a:spLocks/>
          </p:cNvSpPr>
          <p:nvPr/>
        </p:nvSpPr>
        <p:spPr>
          <a:xfrm>
            <a:off x="838200" y="-41275"/>
            <a:ext cx="10515600" cy="1731963"/>
          </a:xfrm>
          <a:prstGeom prst="rect">
            <a:avLst/>
          </a:prstGeom>
        </p:spPr>
        <p:txBody>
          <a:bodyPr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fontAlgn="auto">
              <a:spcAft>
                <a:spcPts val="0"/>
              </a:spcAft>
              <a:defRPr/>
            </a:pPr>
            <a:r>
              <a:rPr lang="en-US" b="1" i="0">
                <a:latin typeface="Roboto" panose="02000000000000000000" pitchFamily="2" charset="0"/>
                <a:ea typeface="Roboto" panose="02000000000000000000" pitchFamily="2" charset="0"/>
              </a:rPr>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453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838200" y="668337"/>
            <a:ext cx="10515600" cy="1022351"/>
          </a:xfrm>
          <a:prstGeom prst="rect">
            <a:avLst/>
          </a:prstGeom>
        </p:spPr>
        <p:txBody>
          <a:bodyPr/>
          <a:lstStyle>
            <a:lvl1pPr>
              <a:defRPr b="1" i="0" baseline="0">
                <a:solidFill>
                  <a:schemeClr val="bg1"/>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8303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838200" y="642938"/>
            <a:ext cx="10515600" cy="1047750"/>
          </a:xfrm>
          <a:prstGeom prst="rect">
            <a:avLst/>
          </a:prstGeom>
        </p:spPr>
        <p:txBody>
          <a:bodyPr/>
          <a:lstStyle>
            <a:lvl1pPr>
              <a:defRPr b="1" i="0" baseline="0">
                <a:solidFill>
                  <a:schemeClr val="bg1"/>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97632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0887B3-6ADA-AD6D-35D4-EA2D952E9E8C}"/>
              </a:ext>
            </a:extLst>
          </p:cNvPr>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fontAlgn="auto">
              <a:spcAft>
                <a:spcPts val="0"/>
              </a:spcAft>
              <a:defRPr/>
            </a:pPr>
            <a:r>
              <a:rPr lang="en-US" b="1" i="0">
                <a:latin typeface="Roboto" panose="02000000000000000000" pitchFamily="2" charset="0"/>
                <a:ea typeface="Roboto" panose="02000000000000000000" pitchFamily="2" charset="0"/>
              </a:rPr>
              <a:t>Click to edit Master title style</a:t>
            </a:r>
          </a:p>
        </p:txBody>
      </p:sp>
      <p:sp>
        <p:nvSpPr>
          <p:cNvPr id="3" name="Picture Placeholder 2"/>
          <p:cNvSpPr>
            <a:spLocks noGrp="1"/>
          </p:cNvSpPr>
          <p:nvPr>
            <p:ph type="pic" idx="1"/>
          </p:nvPr>
        </p:nvSpPr>
        <p:spPr>
          <a:xfrm>
            <a:off x="5183188" y="1933575"/>
            <a:ext cx="6172200" cy="3927475"/>
          </a:xfrm>
          <a:prstGeom prst="rect">
            <a:avLst/>
          </a:prstGeom>
        </p:spPr>
        <p:txBody>
          <a:bodyPr rtlCol="0">
            <a:normAutofit/>
          </a:bodyPr>
          <a:lstStyle>
            <a:lvl1pPr marL="0" indent="0">
              <a:buNone/>
              <a:defRPr sz="3200">
                <a:latin typeface="Roboto" panose="02000000000000000000" pitchFamily="2" charset="0"/>
                <a:ea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1920323"/>
            <a:ext cx="3932237" cy="3935413"/>
          </a:xfrm>
          <a:prstGeom prst="rect">
            <a:avLst/>
          </a:prstGeo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01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6D115-A175-4769-BC5D-0AB042B08252}"/>
              </a:ext>
            </a:extLst>
          </p:cNvPr>
          <p:cNvSpPr txBox="1">
            <a:spLocks/>
          </p:cNvSpPr>
          <p:nvPr/>
        </p:nvSpPr>
        <p:spPr>
          <a:xfrm>
            <a:off x="839788" y="307973"/>
            <a:ext cx="10514013" cy="1325563"/>
          </a:xfrm>
          <a:prstGeom prst="rect">
            <a:avLst/>
          </a:prstGeom>
        </p:spPr>
        <p:txBody>
          <a:bodyPr anchor="ctr">
            <a:normAutofit/>
          </a:bodyPr>
          <a:lst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pPr fontAlgn="auto">
              <a:spcAft>
                <a:spcPts val="0"/>
              </a:spcAft>
              <a:defRPr/>
            </a:pPr>
            <a:r>
              <a:rPr lang="en-US" b="1" i="0">
                <a:latin typeface="Roboto" panose="02000000000000000000" pitchFamily="2" charset="0"/>
                <a:ea typeface="Roboto" panose="02000000000000000000" pitchFamily="2" charset="0"/>
              </a:rPr>
              <a:t>Click to edit Master title style</a:t>
            </a:r>
          </a:p>
        </p:txBody>
      </p:sp>
      <p:sp>
        <p:nvSpPr>
          <p:cNvPr id="3" name="Content Placeholder 2"/>
          <p:cNvSpPr>
            <a:spLocks noGrp="1"/>
          </p:cNvSpPr>
          <p:nvPr>
            <p:ph idx="1"/>
          </p:nvPr>
        </p:nvSpPr>
        <p:spPr>
          <a:xfrm>
            <a:off x="5183188" y="2057400"/>
            <a:ext cx="6172200" cy="3803650"/>
          </a:xfrm>
          <a:prstGeom prst="rect">
            <a:avLst/>
          </a:prstGeom>
        </p:spPr>
        <p:txBody>
          <a:bodyPr/>
          <a:lstStyle>
            <a:lvl1pPr>
              <a:defRPr sz="3200">
                <a:latin typeface="Roboto" panose="02000000000000000000" pitchFamily="2" charset="0"/>
                <a:ea typeface="Roboto" panose="02000000000000000000" pitchFamily="2" charset="0"/>
              </a:defRPr>
            </a:lvl1pPr>
            <a:lvl2pPr>
              <a:defRPr sz="28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3886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8" descr="Logo&#10;&#10;Description automatically generated">
            <a:extLst>
              <a:ext uri="{FF2B5EF4-FFF2-40B4-BE49-F238E27FC236}">
                <a16:creationId xmlns:a16="http://schemas.microsoft.com/office/drawing/2014/main" id="{37AC0366-18DA-AAC3-6529-652DED590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6056313"/>
            <a:ext cx="811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E2B40331-A4F0-510B-CCCE-6779B9D3B587}"/>
              </a:ext>
            </a:extLst>
          </p:cNvPr>
          <p:cNvSpPr>
            <a:spLocks noGrp="1"/>
          </p:cNvSpPr>
          <p:nvPr>
            <p:ph type="title"/>
          </p:nvPr>
        </p:nvSpPr>
        <p:spPr>
          <a:xfrm>
            <a:off x="838200" y="628650"/>
            <a:ext cx="10515600" cy="1062038"/>
          </a:xfrm>
          <a:prstGeom prst="rect">
            <a:avLst/>
          </a:prstGeom>
        </p:spPr>
        <p:txBody>
          <a:bodyPr/>
          <a:lstStyle>
            <a:lvl1pPr>
              <a:defRPr b="1" i="0" baseline="0">
                <a:solidFill>
                  <a:schemeClr val="bg1"/>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02073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FAADC"/>
            </a:gs>
            <a:gs pos="51000">
              <a:srgbClr val="FFFFFF"/>
            </a:gs>
            <a:gs pos="100000">
              <a:srgbClr val="8FAADC"/>
            </a:gs>
          </a:gsLst>
          <a:lin ang="54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C4C192-12FB-A52D-7EE2-8BBD326951EF}"/>
              </a:ext>
            </a:extLst>
          </p:cNvPr>
          <p:cNvSpPr/>
          <p:nvPr/>
        </p:nvSpPr>
        <p:spPr>
          <a:xfrm>
            <a:off x="0" y="0"/>
            <a:ext cx="12192000" cy="6910388"/>
          </a:xfrm>
          <a:prstGeom prst="rect">
            <a:avLst/>
          </a:prstGeom>
          <a:gradFill flip="none" rotWithShape="1">
            <a:gsLst>
              <a:gs pos="0">
                <a:schemeClr val="accent1">
                  <a:alpha val="49497"/>
                </a:schemeClr>
              </a:gs>
              <a:gs pos="51000">
                <a:schemeClr val="accent5">
                  <a:lumMod val="0"/>
                  <a:lumOff val="100000"/>
                </a:schemeClr>
              </a:gs>
              <a:gs pos="100000">
                <a:schemeClr val="accent5">
                  <a:lumMod val="100000"/>
                  <a:alpha val="64952"/>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Diagonal Stripe 15">
            <a:extLst>
              <a:ext uri="{FF2B5EF4-FFF2-40B4-BE49-F238E27FC236}">
                <a16:creationId xmlns:a16="http://schemas.microsoft.com/office/drawing/2014/main" id="{1E164D59-2E1F-D70F-9AB0-CAFA5536B8CE}"/>
              </a:ext>
            </a:extLst>
          </p:cNvPr>
          <p:cNvSpPr/>
          <p:nvPr userDrawn="1"/>
        </p:nvSpPr>
        <p:spPr>
          <a:xfrm rot="10800000">
            <a:off x="1581150" y="-76200"/>
            <a:ext cx="10610850" cy="6972300"/>
          </a:xfrm>
          <a:prstGeom prst="diagStripe">
            <a:avLst>
              <a:gd name="adj" fmla="val 45856"/>
            </a:avLst>
          </a:prstGeom>
          <a:gradFill>
            <a:gsLst>
              <a:gs pos="5000">
                <a:schemeClr val="accent1">
                  <a:lumMod val="60000"/>
                  <a:lumOff val="40000"/>
                </a:schemeClr>
              </a:gs>
              <a:gs pos="48000">
                <a:schemeClr val="accent1">
                  <a:lumMod val="0"/>
                  <a:lumOff val="100000"/>
                </a:schemeClr>
              </a:gs>
              <a:gs pos="93000">
                <a:schemeClr val="accent5">
                  <a:lumMod val="60000"/>
                  <a:lumOff val="40000"/>
                </a:schemeClr>
              </a:gs>
            </a:gsLst>
            <a:lin ang="5400000" scaled="0"/>
          </a:gra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 name="Rectangle 2">
            <a:extLst>
              <a:ext uri="{FF2B5EF4-FFF2-40B4-BE49-F238E27FC236}">
                <a16:creationId xmlns:a16="http://schemas.microsoft.com/office/drawing/2014/main" id="{7B7C7994-2BE3-E878-564A-B26F7074FDEA}"/>
              </a:ext>
            </a:extLst>
          </p:cNvPr>
          <p:cNvSpPr/>
          <p:nvPr userDrawn="1"/>
        </p:nvSpPr>
        <p:spPr>
          <a:xfrm>
            <a:off x="0" y="6353175"/>
            <a:ext cx="12192000" cy="55721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4">
            <a:extLst>
              <a:ext uri="{FF2B5EF4-FFF2-40B4-BE49-F238E27FC236}">
                <a16:creationId xmlns:a16="http://schemas.microsoft.com/office/drawing/2014/main" id="{4D8A1031-9BBB-363C-A7BB-A2BC4CDB90B9}"/>
              </a:ext>
            </a:extLst>
          </p:cNvPr>
          <p:cNvSpPr txBox="1">
            <a:spLocks/>
          </p:cNvSpPr>
          <p:nvPr userDrawn="1"/>
        </p:nvSpPr>
        <p:spPr>
          <a:xfrm>
            <a:off x="1023938" y="6397625"/>
            <a:ext cx="5548312" cy="365125"/>
          </a:xfrm>
          <a:prstGeom prst="rect">
            <a:avLst/>
          </a:prstGeom>
        </p:spPr>
        <p:txBody>
          <a:bodyPr/>
          <a:lstStyle>
            <a:defPPr>
              <a:defRPr lang="en-US"/>
            </a:defPPr>
            <a:lvl1pPr algn="l" rtl="0" eaLnBrk="0" fontAlgn="base" hangingPunct="0">
              <a:spcBef>
                <a:spcPct val="0"/>
              </a:spcBef>
              <a:spcAft>
                <a:spcPct val="0"/>
              </a:spcAft>
              <a:defRPr b="1" i="0" kern="1200" cap="all" baseline="0" dirty="0">
                <a:solidFill>
                  <a:schemeClr val="bg1"/>
                </a:solidFill>
                <a:latin typeface="Franklin Gothic Book" panose="020B0503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a:lstStyle>
          <a:p>
            <a:pPr>
              <a:defRPr/>
            </a:pPr>
            <a:r>
              <a:rPr lang="en-US" sz="1600" b="0" i="0">
                <a:latin typeface="Roboto Medium" panose="02000000000000000000" pitchFamily="2" charset="0"/>
                <a:ea typeface="Roboto Medium" panose="02000000000000000000" pitchFamily="2" charset="0"/>
              </a:rPr>
              <a:t>Central Connecticut State University</a:t>
            </a:r>
          </a:p>
        </p:txBody>
      </p:sp>
      <p:sp>
        <p:nvSpPr>
          <p:cNvPr id="10" name="Slide Number Placeholder 5">
            <a:extLst>
              <a:ext uri="{FF2B5EF4-FFF2-40B4-BE49-F238E27FC236}">
                <a16:creationId xmlns:a16="http://schemas.microsoft.com/office/drawing/2014/main" id="{10A3DD50-1BFF-18BF-A5E4-1E196037A4BE}"/>
              </a:ext>
            </a:extLst>
          </p:cNvPr>
          <p:cNvSpPr txBox="1">
            <a:spLocks/>
          </p:cNvSpPr>
          <p:nvPr userDrawn="1"/>
        </p:nvSpPr>
        <p:spPr>
          <a:xfrm>
            <a:off x="11264202" y="6449218"/>
            <a:ext cx="713485" cy="365125"/>
          </a:xfrm>
          <a:prstGeom prst="rect">
            <a:avLst/>
          </a:prstGeom>
        </p:spPr>
        <p:txBody>
          <a:bodyPr/>
          <a:lstStyle>
            <a:defPPr>
              <a:defRPr lang="en-US"/>
            </a:defPPr>
            <a:lvl1pPr algn="l" rtl="0" eaLnBrk="0" fontAlgn="base" hangingPunct="0">
              <a:spcBef>
                <a:spcPct val="0"/>
              </a:spcBef>
              <a:spcAft>
                <a:spcPct val="0"/>
              </a:spcAft>
              <a:defRPr kern="1200" baseline="0" smtClean="0">
                <a:solidFill>
                  <a:schemeClr val="bg1"/>
                </a:solidFill>
                <a:latin typeface="Franklin Gothic Book" panose="020B0503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a:lstStyle>
          <a:p>
            <a:pPr>
              <a:defRPr/>
            </a:pPr>
            <a:fld id="{CB3F39DF-2346-E348-B0DE-CC11A708166E}" type="slidenum">
              <a:rPr lang="en-US" sz="1400" smtClean="0">
                <a:latin typeface="Roboto" panose="02000000000000000000" pitchFamily="2" charset="0"/>
                <a:ea typeface="Roboto" panose="02000000000000000000" pitchFamily="2" charset="0"/>
              </a:rPr>
              <a:pPr>
                <a:defRPr/>
              </a:pPr>
              <a:t>‹#›</a:t>
            </a:fld>
            <a:endParaRPr lang="en-US">
              <a:latin typeface="Roboto" panose="02000000000000000000" pitchFamily="2" charset="0"/>
              <a:ea typeface="Roboto" panose="02000000000000000000" pitchFamily="2" charset="0"/>
            </a:endParaRPr>
          </a:p>
        </p:txBody>
      </p:sp>
      <p:pic>
        <p:nvPicPr>
          <p:cNvPr id="5" name="Picture 4" descr="A blue and white logo&#10;&#10;Description automatically generated">
            <a:extLst>
              <a:ext uri="{FF2B5EF4-FFF2-40B4-BE49-F238E27FC236}">
                <a16:creationId xmlns:a16="http://schemas.microsoft.com/office/drawing/2014/main" id="{BFB584AC-C052-35B7-959C-713C6680EEF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5594" y="5769845"/>
            <a:ext cx="617220" cy="1024178"/>
          </a:xfrm>
          <a:prstGeom prst="rect">
            <a:avLst/>
          </a:prstGeom>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Franklin Gothic Medium" panose="020B0603020102020204" pitchFamily="34" charset="0"/>
        </a:defRPr>
      </a:lvl2pPr>
      <a:lvl3pPr algn="l" rtl="0" fontAlgn="base">
        <a:lnSpc>
          <a:spcPct val="90000"/>
        </a:lnSpc>
        <a:spcBef>
          <a:spcPct val="0"/>
        </a:spcBef>
        <a:spcAft>
          <a:spcPct val="0"/>
        </a:spcAft>
        <a:defRPr sz="4400">
          <a:solidFill>
            <a:schemeClr val="tx1"/>
          </a:solidFill>
          <a:latin typeface="Franklin Gothic Medium" panose="020B0603020102020204" pitchFamily="34" charset="0"/>
        </a:defRPr>
      </a:lvl3pPr>
      <a:lvl4pPr algn="l" rtl="0" fontAlgn="base">
        <a:lnSpc>
          <a:spcPct val="90000"/>
        </a:lnSpc>
        <a:spcBef>
          <a:spcPct val="0"/>
        </a:spcBef>
        <a:spcAft>
          <a:spcPct val="0"/>
        </a:spcAft>
        <a:defRPr sz="4400">
          <a:solidFill>
            <a:schemeClr val="tx1"/>
          </a:solidFill>
          <a:latin typeface="Franklin Gothic Medium" panose="020B0603020102020204" pitchFamily="34" charset="0"/>
        </a:defRPr>
      </a:lvl4pPr>
      <a:lvl5pPr algn="l" rtl="0" fontAlgn="base">
        <a:lnSpc>
          <a:spcPct val="90000"/>
        </a:lnSpc>
        <a:spcBef>
          <a:spcPct val="0"/>
        </a:spcBef>
        <a:spcAft>
          <a:spcPct val="0"/>
        </a:spcAft>
        <a:defRPr sz="4400">
          <a:solidFill>
            <a:schemeClr val="tx1"/>
          </a:solidFill>
          <a:latin typeface="Franklin Gothic Medium" panose="020B0603020102020204" pitchFamily="34" charset="0"/>
        </a:defRPr>
      </a:lvl5pPr>
      <a:lvl6pPr marL="457200" algn="l" rtl="0" fontAlgn="base">
        <a:lnSpc>
          <a:spcPct val="90000"/>
        </a:lnSpc>
        <a:spcBef>
          <a:spcPct val="0"/>
        </a:spcBef>
        <a:spcAft>
          <a:spcPct val="0"/>
        </a:spcAft>
        <a:defRPr sz="4400">
          <a:solidFill>
            <a:schemeClr val="tx1"/>
          </a:solidFill>
          <a:latin typeface="Franklin Gothic Medium" panose="020B0603020102020204" pitchFamily="34" charset="0"/>
        </a:defRPr>
      </a:lvl6pPr>
      <a:lvl7pPr marL="914400" algn="l" rtl="0" fontAlgn="base">
        <a:lnSpc>
          <a:spcPct val="90000"/>
        </a:lnSpc>
        <a:spcBef>
          <a:spcPct val="0"/>
        </a:spcBef>
        <a:spcAft>
          <a:spcPct val="0"/>
        </a:spcAft>
        <a:defRPr sz="4400">
          <a:solidFill>
            <a:schemeClr val="tx1"/>
          </a:solidFill>
          <a:latin typeface="Franklin Gothic Medium" panose="020B0603020102020204" pitchFamily="34" charset="0"/>
        </a:defRPr>
      </a:lvl7pPr>
      <a:lvl8pPr marL="1371600" algn="l" rtl="0" fontAlgn="base">
        <a:lnSpc>
          <a:spcPct val="90000"/>
        </a:lnSpc>
        <a:spcBef>
          <a:spcPct val="0"/>
        </a:spcBef>
        <a:spcAft>
          <a:spcPct val="0"/>
        </a:spcAft>
        <a:defRPr sz="4400">
          <a:solidFill>
            <a:schemeClr val="tx1"/>
          </a:solidFill>
          <a:latin typeface="Franklin Gothic Medium" panose="020B0603020102020204" pitchFamily="34" charset="0"/>
        </a:defRPr>
      </a:lvl8pPr>
      <a:lvl9pPr marL="1828800" algn="l" rtl="0" fontAlgn="base">
        <a:lnSpc>
          <a:spcPct val="90000"/>
        </a:lnSpc>
        <a:spcBef>
          <a:spcPct val="0"/>
        </a:spcBef>
        <a:spcAft>
          <a:spcPct val="0"/>
        </a:spcAft>
        <a:defRPr sz="4400">
          <a:solidFill>
            <a:schemeClr val="tx1"/>
          </a:solidFill>
          <a:latin typeface="Franklin Gothic Medium" panose="020B06030201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niaogoodies.blogspot.com/2016/04/product-reviews-versus-sponsored-reviews.html"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22_BB6F318B.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0C10-3EC8-6659-53B3-4A7D9EC863F0}"/>
              </a:ext>
            </a:extLst>
          </p:cNvPr>
          <p:cNvSpPr>
            <a:spLocks noGrp="1"/>
          </p:cNvSpPr>
          <p:nvPr>
            <p:ph type="title"/>
          </p:nvPr>
        </p:nvSpPr>
        <p:spPr/>
        <p:txBody>
          <a:bodyPr/>
          <a:lstStyle/>
          <a:p>
            <a:r>
              <a:rPr lang="en-US" altLang="en-US" sz="3600" dirty="0">
                <a:solidFill>
                  <a:schemeClr val="tx2"/>
                </a:solidFill>
                <a:ea typeface="Lato" panose="020F0502020204030203" pitchFamily="34" charset="0"/>
                <a:cs typeface="Lato" panose="020F0502020204030203" pitchFamily="34" charset="0"/>
              </a:rPr>
              <a:t>An Equity-Focused Search at Central Connecticut State University</a:t>
            </a:r>
            <a:br>
              <a:rPr lang="en-US" altLang="en-US" sz="3600" dirty="0">
                <a:solidFill>
                  <a:schemeClr val="tx2"/>
                </a:solidFill>
                <a:ea typeface="Lato" panose="020F0502020204030203" pitchFamily="34" charset="0"/>
                <a:cs typeface="Lato" panose="020F0502020204030203" pitchFamily="34" charset="0"/>
              </a:rPr>
            </a:br>
            <a:br>
              <a:rPr lang="en-US" altLang="en-US" sz="3600" dirty="0">
                <a:solidFill>
                  <a:schemeClr val="tx2"/>
                </a:solidFill>
                <a:ea typeface="Lato" panose="020F0502020204030203" pitchFamily="34" charset="0"/>
                <a:cs typeface="Lato" panose="020F0502020204030203" pitchFamily="34" charset="0"/>
              </a:rPr>
            </a:br>
            <a:r>
              <a:rPr lang="en-US" altLang="en-US" sz="2000" i="1" dirty="0">
                <a:solidFill>
                  <a:schemeClr val="tx2"/>
                </a:solidFill>
                <a:ea typeface="Lato" panose="020F0502020204030203" pitchFamily="34" charset="0"/>
                <a:cs typeface="Lato" panose="020F0502020204030203" pitchFamily="34" charset="0"/>
              </a:rPr>
              <a:t>Presented by the Office of Regulatory Affairs</a:t>
            </a:r>
            <a:br>
              <a:rPr lang="en-US" altLang="en-US" sz="2800" dirty="0">
                <a:solidFill>
                  <a:schemeClr val="bg1"/>
                </a:solidFill>
                <a:ea typeface="Lato" panose="020F0502020204030203" pitchFamily="34" charset="0"/>
                <a:cs typeface="Lato" panose="020F0502020204030203" pitchFamily="34" charset="0"/>
              </a:rPr>
            </a:br>
            <a:endParaRPr lang="en-US" dirty="0"/>
          </a:p>
        </p:txBody>
      </p:sp>
    </p:spTree>
    <p:extLst>
      <p:ext uri="{BB962C8B-B14F-4D97-AF65-F5344CB8AC3E}">
        <p14:creationId xmlns:p14="http://schemas.microsoft.com/office/powerpoint/2010/main" val="3401634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82C8-81D2-0FF5-74FC-E11677F8A164}"/>
              </a:ext>
            </a:extLst>
          </p:cNvPr>
          <p:cNvSpPr>
            <a:spLocks noGrp="1"/>
          </p:cNvSpPr>
          <p:nvPr>
            <p:ph type="title"/>
          </p:nvPr>
        </p:nvSpPr>
        <p:spPr/>
        <p:txBody>
          <a:bodyPr/>
          <a:lstStyle/>
          <a:p>
            <a:r>
              <a:rPr lang="en-US" dirty="0">
                <a:solidFill>
                  <a:schemeClr val="tx2"/>
                </a:solidFill>
              </a:rPr>
              <a:t>Applicants are evaluated on…</a:t>
            </a:r>
          </a:p>
        </p:txBody>
      </p:sp>
      <p:graphicFrame>
        <p:nvGraphicFramePr>
          <p:cNvPr id="4" name="Content Placeholder 2">
            <a:extLst>
              <a:ext uri="{FF2B5EF4-FFF2-40B4-BE49-F238E27FC236}">
                <a16:creationId xmlns:a16="http://schemas.microsoft.com/office/drawing/2014/main" id="{06F2ED85-EC8A-23B7-FF5D-A8B97E6ED400}"/>
              </a:ext>
            </a:extLst>
          </p:cNvPr>
          <p:cNvGraphicFramePr>
            <a:graphicFrameLocks/>
          </p:cNvGraphicFramePr>
          <p:nvPr>
            <p:extLst>
              <p:ext uri="{D42A27DB-BD31-4B8C-83A1-F6EECF244321}">
                <p14:modId xmlns:p14="http://schemas.microsoft.com/office/powerpoint/2010/main" val="2016937937"/>
              </p:ext>
            </p:extLst>
          </p:nvPr>
        </p:nvGraphicFramePr>
        <p:xfrm>
          <a:off x="2095637" y="2218629"/>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00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2665-DBDE-D328-1F50-74D0763448F6}"/>
              </a:ext>
            </a:extLst>
          </p:cNvPr>
          <p:cNvSpPr>
            <a:spLocks noGrp="1"/>
          </p:cNvSpPr>
          <p:nvPr>
            <p:ph type="title"/>
          </p:nvPr>
        </p:nvSpPr>
        <p:spPr>
          <a:xfrm>
            <a:off x="841246" y="673769"/>
            <a:ext cx="3644489" cy="2414488"/>
          </a:xfrm>
        </p:spPr>
        <p:txBody>
          <a:bodyPr anchor="t">
            <a:normAutofit/>
          </a:bodyPr>
          <a:lstStyle/>
          <a:p>
            <a:r>
              <a:rPr lang="en-US" sz="3867" dirty="0">
                <a:solidFill>
                  <a:schemeClr val="tx1"/>
                </a:solidFill>
              </a:rPr>
              <a:t>What not to do in the applicant review…</a:t>
            </a:r>
          </a:p>
        </p:txBody>
      </p:sp>
      <p:sp>
        <p:nvSpPr>
          <p:cNvPr id="3" name="Content Placeholder 2">
            <a:extLst>
              <a:ext uri="{FF2B5EF4-FFF2-40B4-BE49-F238E27FC236}">
                <a16:creationId xmlns:a16="http://schemas.microsoft.com/office/drawing/2014/main" id="{B195F00A-DC2E-79F6-51CD-8AC9B335D200}"/>
              </a:ext>
            </a:extLst>
          </p:cNvPr>
          <p:cNvSpPr>
            <a:spLocks noGrp="1"/>
          </p:cNvSpPr>
          <p:nvPr>
            <p:ph idx="1"/>
          </p:nvPr>
        </p:nvSpPr>
        <p:spPr>
          <a:xfrm>
            <a:off x="6096000" y="882315"/>
            <a:ext cx="5254753" cy="5294647"/>
          </a:xfrm>
        </p:spPr>
        <p:txBody>
          <a:bodyPr>
            <a:normAutofit lnSpcReduction="10000"/>
          </a:bodyPr>
          <a:lstStyle/>
          <a:p>
            <a:r>
              <a:rPr lang="en-US" sz="2267" dirty="0"/>
              <a:t>Use outside information about the candidate(s)</a:t>
            </a:r>
          </a:p>
          <a:p>
            <a:r>
              <a:rPr lang="en-US" sz="2267" dirty="0"/>
              <a:t>Do not make notes about rankings of candidates (e.g., top tier, second, exceptional, outstanding, etc.)</a:t>
            </a:r>
          </a:p>
          <a:p>
            <a:r>
              <a:rPr lang="en-US" sz="2267" dirty="0"/>
              <a:t>Move forward candidates who do not have the Minimum Requirements (e.g., job requires a Master’s Degree but the candidate has a Bachelor’s Degree)</a:t>
            </a:r>
          </a:p>
          <a:p>
            <a:r>
              <a:rPr lang="en-US" sz="2267" dirty="0"/>
              <a:t>Disqualify candidates because of past experiences, knowledge, or context</a:t>
            </a:r>
          </a:p>
          <a:p>
            <a:r>
              <a:rPr lang="en-US" sz="2267" dirty="0"/>
              <a:t>Google Search the candidates/view the LinkedIn profiles of the candidates</a:t>
            </a:r>
          </a:p>
        </p:txBody>
      </p:sp>
      <p:sp>
        <p:nvSpPr>
          <p:cNvPr id="4" name="Thought Bubble: Cloud 3">
            <a:extLst>
              <a:ext uri="{FF2B5EF4-FFF2-40B4-BE49-F238E27FC236}">
                <a16:creationId xmlns:a16="http://schemas.microsoft.com/office/drawing/2014/main" id="{BD0F8F69-8565-06ED-C2A2-1F1A8B471A1C}"/>
              </a:ext>
            </a:extLst>
          </p:cNvPr>
          <p:cNvSpPr/>
          <p:nvPr/>
        </p:nvSpPr>
        <p:spPr>
          <a:xfrm>
            <a:off x="638759" y="2410681"/>
            <a:ext cx="5001600" cy="3335684"/>
          </a:xfrm>
          <a:prstGeom prst="cloud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133" b="1" dirty="0">
                <a:solidFill>
                  <a:schemeClr val="bg1"/>
                </a:solidFill>
              </a:rPr>
              <a:t>Whenever you think about making a comparison to other candidates or use subjective language, STOP!</a:t>
            </a:r>
          </a:p>
        </p:txBody>
      </p:sp>
    </p:spTree>
    <p:extLst>
      <p:ext uri="{BB962C8B-B14F-4D97-AF65-F5344CB8AC3E}">
        <p14:creationId xmlns:p14="http://schemas.microsoft.com/office/powerpoint/2010/main" val="251999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60D8-FA7A-F79D-AD4F-3ED14B68EA0F}"/>
              </a:ext>
            </a:extLst>
          </p:cNvPr>
          <p:cNvSpPr>
            <a:spLocks noGrp="1"/>
          </p:cNvSpPr>
          <p:nvPr>
            <p:ph type="title"/>
          </p:nvPr>
        </p:nvSpPr>
        <p:spPr>
          <a:xfrm>
            <a:off x="6652339" y="2536703"/>
            <a:ext cx="5217160" cy="3297555"/>
          </a:xfrm>
        </p:spPr>
        <p:txBody>
          <a:bodyPr/>
          <a:lstStyle/>
          <a:p>
            <a:pPr algn="ctr"/>
            <a:r>
              <a:rPr lang="en-US" dirty="0">
                <a:solidFill>
                  <a:schemeClr val="tx2"/>
                </a:solidFill>
              </a:rPr>
              <a:t>What exactly am I evaluating?</a:t>
            </a:r>
          </a:p>
        </p:txBody>
      </p:sp>
      <p:pic>
        <p:nvPicPr>
          <p:cNvPr id="7" name="Content Placeholder 6" descr="Arrows piercing notes">
            <a:extLst>
              <a:ext uri="{FF2B5EF4-FFF2-40B4-BE49-F238E27FC236}">
                <a16:creationId xmlns:a16="http://schemas.microsoft.com/office/drawing/2014/main" id="{A263CE34-DB13-B539-E300-3A915CB2DB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501" y="1608666"/>
            <a:ext cx="6158299" cy="3890963"/>
          </a:xfrm>
        </p:spPr>
      </p:pic>
    </p:spTree>
    <p:extLst>
      <p:ext uri="{BB962C8B-B14F-4D97-AF65-F5344CB8AC3E}">
        <p14:creationId xmlns:p14="http://schemas.microsoft.com/office/powerpoint/2010/main" val="3348648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AA026-AEE7-D200-0130-446F0C8B6611}"/>
              </a:ext>
            </a:extLst>
          </p:cNvPr>
          <p:cNvSpPr/>
          <p:nvPr/>
        </p:nvSpPr>
        <p:spPr>
          <a:xfrm>
            <a:off x="838199" y="462981"/>
            <a:ext cx="10515600" cy="11766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 name="Title 1">
            <a:extLst>
              <a:ext uri="{FF2B5EF4-FFF2-40B4-BE49-F238E27FC236}">
                <a16:creationId xmlns:a16="http://schemas.microsoft.com/office/drawing/2014/main" id="{ADE783BF-56C1-C004-B675-3F93EBE73DCA}"/>
              </a:ext>
            </a:extLst>
          </p:cNvPr>
          <p:cNvSpPr>
            <a:spLocks noGrp="1"/>
          </p:cNvSpPr>
          <p:nvPr>
            <p:ph type="title"/>
          </p:nvPr>
        </p:nvSpPr>
        <p:spPr>
          <a:xfrm>
            <a:off x="1247426" y="535855"/>
            <a:ext cx="4305301" cy="905007"/>
          </a:xfrm>
        </p:spPr>
        <p:txBody>
          <a:bodyPr/>
          <a:lstStyle/>
          <a:p>
            <a:pPr algn="ctr"/>
            <a:r>
              <a:rPr lang="en-US" sz="3200" dirty="0">
                <a:solidFill>
                  <a:schemeClr val="tx2"/>
                </a:solidFill>
              </a:rPr>
              <a:t>Example of </a:t>
            </a:r>
            <a:br>
              <a:rPr lang="en-US" sz="3200" dirty="0">
                <a:solidFill>
                  <a:schemeClr val="tx2"/>
                </a:solidFill>
              </a:rPr>
            </a:br>
            <a:r>
              <a:rPr lang="en-US" sz="3200" dirty="0">
                <a:solidFill>
                  <a:schemeClr val="tx2"/>
                </a:solidFill>
              </a:rPr>
              <a:t>Qualifications</a:t>
            </a:r>
          </a:p>
        </p:txBody>
      </p:sp>
      <p:sp>
        <p:nvSpPr>
          <p:cNvPr id="6" name="Content Placeholder 2">
            <a:extLst>
              <a:ext uri="{FF2B5EF4-FFF2-40B4-BE49-F238E27FC236}">
                <a16:creationId xmlns:a16="http://schemas.microsoft.com/office/drawing/2014/main" id="{857B504A-05B1-0835-AA4A-DA0BABEA00A1}"/>
              </a:ext>
            </a:extLst>
          </p:cNvPr>
          <p:cNvSpPr txBox="1">
            <a:spLocks/>
          </p:cNvSpPr>
          <p:nvPr/>
        </p:nvSpPr>
        <p:spPr>
          <a:xfrm>
            <a:off x="6163234" y="535855"/>
            <a:ext cx="4580057" cy="1234440"/>
          </a:xfrm>
          <a:prstGeom prst="rect">
            <a:avLst/>
          </a:prstGeom>
        </p:spPr>
        <p:txBody>
          <a:bodyPr anchor="ctr">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Roboto" panose="02000000000000000000" pitchFamily="2" charset="0"/>
                <a:ea typeface="Roboto" panose="02000000000000000000" pitchFamily="2" charset="0"/>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sz="1400" dirty="0"/>
              <a:t>Preferred Qualifications are determined by the Hiring </a:t>
            </a:r>
            <a:r>
              <a:rPr lang="en-US" sz="1400"/>
              <a:t>Manager </a:t>
            </a:r>
            <a:endParaRPr lang="en-US" sz="1400" dirty="0"/>
          </a:p>
        </p:txBody>
      </p:sp>
      <p:cxnSp>
        <p:nvCxnSpPr>
          <p:cNvPr id="9" name="Straight Connector 8">
            <a:extLst>
              <a:ext uri="{FF2B5EF4-FFF2-40B4-BE49-F238E27FC236}">
                <a16:creationId xmlns:a16="http://schemas.microsoft.com/office/drawing/2014/main" id="{1C0A349A-DB98-D365-BA2D-2727052A64D8}"/>
              </a:ext>
            </a:extLst>
          </p:cNvPr>
          <p:cNvCxnSpPr/>
          <p:nvPr/>
        </p:nvCxnSpPr>
        <p:spPr>
          <a:xfrm>
            <a:off x="6096000" y="584947"/>
            <a:ext cx="0" cy="806824"/>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Placeholder 7" descr="A white background with black text&#10;&#10;Description automatically generated">
            <a:extLst>
              <a:ext uri="{FF2B5EF4-FFF2-40B4-BE49-F238E27FC236}">
                <a16:creationId xmlns:a16="http://schemas.microsoft.com/office/drawing/2014/main" id="{1787F20A-216A-6C9E-F23B-225186280880}"/>
              </a:ext>
            </a:extLst>
          </p:cNvPr>
          <p:cNvPicPr>
            <a:picLocks noChangeAspect="1"/>
          </p:cNvPicPr>
          <p:nvPr/>
        </p:nvPicPr>
        <p:blipFill>
          <a:blip r:embed="rId2"/>
          <a:stretch>
            <a:fillRect/>
          </a:stretch>
        </p:blipFill>
        <p:spPr bwMode="auto">
          <a:xfrm>
            <a:off x="838199" y="1887425"/>
            <a:ext cx="4952881" cy="17298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white text on a white background&#10;&#10;Description automatically generated">
            <a:extLst>
              <a:ext uri="{FF2B5EF4-FFF2-40B4-BE49-F238E27FC236}">
                <a16:creationId xmlns:a16="http://schemas.microsoft.com/office/drawing/2014/main" id="{214069EC-6F7A-DDE4-F28C-9BB33F1897F0}"/>
              </a:ext>
            </a:extLst>
          </p:cNvPr>
          <p:cNvPicPr>
            <a:picLocks noChangeAspect="1"/>
          </p:cNvPicPr>
          <p:nvPr/>
        </p:nvPicPr>
        <p:blipFill>
          <a:blip r:embed="rId3"/>
          <a:stretch>
            <a:fillRect/>
          </a:stretch>
        </p:blipFill>
        <p:spPr>
          <a:xfrm>
            <a:off x="6095999" y="1887425"/>
            <a:ext cx="5313711" cy="4036003"/>
          </a:xfrm>
          <a:prstGeom prst="rect">
            <a:avLst/>
          </a:prstGeom>
        </p:spPr>
      </p:pic>
    </p:spTree>
    <p:extLst>
      <p:ext uri="{BB962C8B-B14F-4D97-AF65-F5344CB8AC3E}">
        <p14:creationId xmlns:p14="http://schemas.microsoft.com/office/powerpoint/2010/main" val="232464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B061-8F6D-2567-8772-93BD8760D6C7}"/>
              </a:ext>
            </a:extLst>
          </p:cNvPr>
          <p:cNvSpPr>
            <a:spLocks noGrp="1"/>
          </p:cNvSpPr>
          <p:nvPr>
            <p:ph type="title"/>
          </p:nvPr>
        </p:nvSpPr>
        <p:spPr/>
        <p:txBody>
          <a:bodyPr/>
          <a:lstStyle/>
          <a:p>
            <a:r>
              <a:rPr lang="en-US" dirty="0"/>
              <a:t>If you find incongruencies…</a:t>
            </a:r>
          </a:p>
        </p:txBody>
      </p:sp>
      <p:sp>
        <p:nvSpPr>
          <p:cNvPr id="3" name="Content Placeholder 2">
            <a:extLst>
              <a:ext uri="{FF2B5EF4-FFF2-40B4-BE49-F238E27FC236}">
                <a16:creationId xmlns:a16="http://schemas.microsoft.com/office/drawing/2014/main" id="{5A144741-6E32-4F96-2B2E-F578A48B3FED}"/>
              </a:ext>
            </a:extLst>
          </p:cNvPr>
          <p:cNvSpPr>
            <a:spLocks noGrp="1"/>
          </p:cNvSpPr>
          <p:nvPr>
            <p:ph idx="1"/>
          </p:nvPr>
        </p:nvSpPr>
        <p:spPr/>
        <p:txBody>
          <a:bodyPr/>
          <a:lstStyle/>
          <a:p>
            <a:r>
              <a:rPr lang="en-US" dirty="0"/>
              <a:t>Confirm the incongruency using the candidate materials (e.g., resume, cover letter)</a:t>
            </a:r>
          </a:p>
          <a:p>
            <a:r>
              <a:rPr lang="en-US" dirty="0"/>
              <a:t>Enter the correct answer to confirm the information was verified by the committee</a:t>
            </a:r>
          </a:p>
          <a:p>
            <a:r>
              <a:rPr lang="en-US" dirty="0"/>
              <a:t>Note in the committee comments section what qualifications were lacking</a:t>
            </a:r>
          </a:p>
          <a:p>
            <a:r>
              <a:rPr lang="en-US" dirty="0"/>
              <a:t>Be sure to bring this up during the committee review to determine who is moving forward</a:t>
            </a:r>
          </a:p>
        </p:txBody>
      </p:sp>
    </p:spTree>
    <p:extLst>
      <p:ext uri="{BB962C8B-B14F-4D97-AF65-F5344CB8AC3E}">
        <p14:creationId xmlns:p14="http://schemas.microsoft.com/office/powerpoint/2010/main" val="449907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C6D9-558C-EF9C-04D3-17DBA07DA228}"/>
              </a:ext>
            </a:extLst>
          </p:cNvPr>
          <p:cNvSpPr>
            <a:spLocks noGrp="1"/>
          </p:cNvSpPr>
          <p:nvPr>
            <p:ph type="title"/>
          </p:nvPr>
        </p:nvSpPr>
        <p:spPr>
          <a:xfrm>
            <a:off x="640784" y="535201"/>
            <a:ext cx="3200400" cy="4461163"/>
          </a:xfrm>
        </p:spPr>
        <p:txBody>
          <a:bodyPr>
            <a:normAutofit/>
          </a:bodyPr>
          <a:lstStyle/>
          <a:p>
            <a:r>
              <a:rPr lang="en-US" dirty="0">
                <a:solidFill>
                  <a:schemeClr val="tx2"/>
                </a:solidFill>
              </a:rPr>
              <a:t>Everyone did their reviews, now what?</a:t>
            </a:r>
          </a:p>
        </p:txBody>
      </p:sp>
      <p:sp>
        <p:nvSpPr>
          <p:cNvPr id="3" name="Content Placeholder 2">
            <a:extLst>
              <a:ext uri="{FF2B5EF4-FFF2-40B4-BE49-F238E27FC236}">
                <a16:creationId xmlns:a16="http://schemas.microsoft.com/office/drawing/2014/main" id="{E755AE2B-2644-6173-EF2D-D24019B7F7D1}"/>
              </a:ext>
            </a:extLst>
          </p:cNvPr>
          <p:cNvSpPr>
            <a:spLocks noGrp="1"/>
          </p:cNvSpPr>
          <p:nvPr>
            <p:ph idx="1"/>
          </p:nvPr>
        </p:nvSpPr>
        <p:spPr>
          <a:xfrm>
            <a:off x="4447308" y="591344"/>
            <a:ext cx="6906491" cy="5585619"/>
          </a:xfrm>
        </p:spPr>
        <p:txBody>
          <a:bodyPr anchor="ctr">
            <a:normAutofit/>
          </a:bodyPr>
          <a:lstStyle/>
          <a:p>
            <a:r>
              <a:rPr lang="en-US" sz="2267" dirty="0"/>
              <a:t>The committee reconvenes and assesses the candidates together identifying:</a:t>
            </a:r>
          </a:p>
          <a:p>
            <a:pPr lvl="1"/>
            <a:r>
              <a:rPr lang="en-US" sz="2267" dirty="0"/>
              <a:t>Candidates that do not meet the Minimum Requirements</a:t>
            </a:r>
          </a:p>
          <a:p>
            <a:pPr lvl="1"/>
            <a:r>
              <a:rPr lang="en-US" sz="2267" dirty="0"/>
              <a:t>Candidates that meet some of the Minimum Requirements</a:t>
            </a:r>
          </a:p>
          <a:p>
            <a:pPr lvl="1"/>
            <a:r>
              <a:rPr lang="en-US" sz="2267" dirty="0"/>
              <a:t>Candidates that meet the Minimum Requirements</a:t>
            </a:r>
          </a:p>
          <a:p>
            <a:pPr lvl="1"/>
            <a:r>
              <a:rPr lang="en-US" sz="2267" dirty="0"/>
              <a:t>Candidates that meet some/all of the Preferred Qualifications</a:t>
            </a:r>
          </a:p>
          <a:p>
            <a:pPr lvl="1" algn="ctr"/>
            <a:endParaRPr lang="en-US" sz="2267" dirty="0"/>
          </a:p>
          <a:p>
            <a:pPr marL="457189" lvl="1" indent="0" algn="ctr">
              <a:buNone/>
            </a:pPr>
            <a:r>
              <a:rPr lang="en-US" sz="2267" b="1" i="1" dirty="0"/>
              <a:t>These assessments are translated into the Applicant Screening Tool</a:t>
            </a:r>
          </a:p>
          <a:p>
            <a:pPr lvl="1"/>
            <a:endParaRPr lang="en-US" sz="2267" dirty="0"/>
          </a:p>
        </p:txBody>
      </p:sp>
    </p:spTree>
    <p:extLst>
      <p:ext uri="{BB962C8B-B14F-4D97-AF65-F5344CB8AC3E}">
        <p14:creationId xmlns:p14="http://schemas.microsoft.com/office/powerpoint/2010/main" val="1934854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DEBB-D6AA-746C-6A24-80A0DFFDC02B}"/>
              </a:ext>
            </a:extLst>
          </p:cNvPr>
          <p:cNvSpPr>
            <a:spLocks noGrp="1"/>
          </p:cNvSpPr>
          <p:nvPr>
            <p:ph type="title"/>
          </p:nvPr>
        </p:nvSpPr>
        <p:spPr/>
        <p:txBody>
          <a:bodyPr/>
          <a:lstStyle/>
          <a:p>
            <a:r>
              <a:rPr lang="en-US" dirty="0"/>
              <a:t>What is the Applicant Screening Tool?</a:t>
            </a:r>
          </a:p>
        </p:txBody>
      </p:sp>
      <p:sp>
        <p:nvSpPr>
          <p:cNvPr id="3" name="Content Placeholder 2">
            <a:extLst>
              <a:ext uri="{FF2B5EF4-FFF2-40B4-BE49-F238E27FC236}">
                <a16:creationId xmlns:a16="http://schemas.microsoft.com/office/drawing/2014/main" id="{2ED9882E-2300-F6FD-80CE-8EF4D0D0D382}"/>
              </a:ext>
            </a:extLst>
          </p:cNvPr>
          <p:cNvSpPr>
            <a:spLocks noGrp="1"/>
          </p:cNvSpPr>
          <p:nvPr>
            <p:ph idx="1"/>
          </p:nvPr>
        </p:nvSpPr>
        <p:spPr/>
        <p:txBody>
          <a:bodyPr/>
          <a:lstStyle/>
          <a:p>
            <a:pPr>
              <a:spcBef>
                <a:spcPts val="600"/>
              </a:spcBef>
            </a:pPr>
            <a:r>
              <a:rPr lang="en-US" dirty="0"/>
              <a:t>The Applicant Screening Tool will be sent to you from ORA </a:t>
            </a:r>
          </a:p>
          <a:p>
            <a:pPr>
              <a:spcBef>
                <a:spcPts val="600"/>
              </a:spcBef>
            </a:pPr>
            <a:r>
              <a:rPr lang="en-US" dirty="0"/>
              <a:t>The applicant list will be provided to the committee by HR. </a:t>
            </a:r>
          </a:p>
          <a:p>
            <a:pPr>
              <a:spcBef>
                <a:spcPts val="600"/>
              </a:spcBef>
            </a:pPr>
            <a:r>
              <a:rPr lang="en-US" dirty="0"/>
              <a:t>Copy and paste the names of the applicants.</a:t>
            </a:r>
          </a:p>
          <a:p>
            <a:pPr>
              <a:spcBef>
                <a:spcPts val="600"/>
              </a:spcBef>
            </a:pPr>
            <a:r>
              <a:rPr lang="en-US" dirty="0"/>
              <a:t>Each column to be evaluated is populated with a drop-down option (Yes/No)</a:t>
            </a:r>
          </a:p>
          <a:p>
            <a:endParaRPr lang="en-US" dirty="0"/>
          </a:p>
        </p:txBody>
      </p:sp>
    </p:spTree>
    <p:extLst>
      <p:ext uri="{BB962C8B-B14F-4D97-AF65-F5344CB8AC3E}">
        <p14:creationId xmlns:p14="http://schemas.microsoft.com/office/powerpoint/2010/main" val="427650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F2DF-FFEE-30F6-4244-B46EB641782A}"/>
              </a:ext>
            </a:extLst>
          </p:cNvPr>
          <p:cNvSpPr>
            <a:spLocks noGrp="1"/>
          </p:cNvSpPr>
          <p:nvPr>
            <p:ph type="title"/>
          </p:nvPr>
        </p:nvSpPr>
        <p:spPr/>
        <p:txBody>
          <a:bodyPr/>
          <a:lstStyle/>
          <a:p>
            <a:r>
              <a:rPr lang="en-US" dirty="0"/>
              <a:t>Are you confused yet?</a:t>
            </a:r>
          </a:p>
        </p:txBody>
      </p:sp>
      <p:pic>
        <p:nvPicPr>
          <p:cNvPr id="5" name="Content Placeholder 4">
            <a:extLst>
              <a:ext uri="{FF2B5EF4-FFF2-40B4-BE49-F238E27FC236}">
                <a16:creationId xmlns:a16="http://schemas.microsoft.com/office/drawing/2014/main" id="{773795AC-C7F3-9C56-FD3B-E626DDA0B54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92632" y="1857303"/>
            <a:ext cx="4762500" cy="3810000"/>
          </a:xfrm>
        </p:spPr>
      </p:pic>
      <p:sp>
        <p:nvSpPr>
          <p:cNvPr id="6" name="TextBox 5">
            <a:extLst>
              <a:ext uri="{FF2B5EF4-FFF2-40B4-BE49-F238E27FC236}">
                <a16:creationId xmlns:a16="http://schemas.microsoft.com/office/drawing/2014/main" id="{DFCAFF0D-F8DB-BF50-4ED7-297CD1778F76}"/>
              </a:ext>
            </a:extLst>
          </p:cNvPr>
          <p:cNvSpPr txBox="1"/>
          <p:nvPr/>
        </p:nvSpPr>
        <p:spPr>
          <a:xfrm>
            <a:off x="3392632" y="5667303"/>
            <a:ext cx="4762500" cy="230832"/>
          </a:xfrm>
          <a:prstGeom prst="rect">
            <a:avLst/>
          </a:prstGeom>
          <a:noFill/>
        </p:spPr>
        <p:txBody>
          <a:bodyPr wrap="square" rtlCol="0">
            <a:spAutoFit/>
          </a:bodyPr>
          <a:lstStyle/>
          <a:p>
            <a:r>
              <a:rPr lang="en-US" sz="900">
                <a:hlinkClick r:id="rId3" tooltip="https://puniaogoodies.blogspot.com/2016/04/product-reviews-versus-sponsored-reviews.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58417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E8E24-CB47-A5BF-C9B7-7BD34080A44B}"/>
              </a:ext>
            </a:extLst>
          </p:cNvPr>
          <p:cNvSpPr txBox="1"/>
          <p:nvPr/>
        </p:nvSpPr>
        <p:spPr>
          <a:xfrm>
            <a:off x="712303" y="309754"/>
            <a:ext cx="10455968" cy="1077218"/>
          </a:xfrm>
          <a:prstGeom prst="rect">
            <a:avLst/>
          </a:prstGeom>
          <a:noFill/>
        </p:spPr>
        <p:txBody>
          <a:bodyPr wrap="square">
            <a:spAutoFit/>
          </a:bodyPr>
          <a:lstStyle/>
          <a:p>
            <a:pPr marL="0" indent="0" algn="ctr">
              <a:buNone/>
            </a:pPr>
            <a:r>
              <a:rPr lang="en-US" sz="3200" b="1" dirty="0"/>
              <a:t>The goal is to have an Applicant Screening Tool that looks like this</a:t>
            </a:r>
          </a:p>
        </p:txBody>
      </p:sp>
      <p:sp>
        <p:nvSpPr>
          <p:cNvPr id="4" name="TextBox 3">
            <a:extLst>
              <a:ext uri="{FF2B5EF4-FFF2-40B4-BE49-F238E27FC236}">
                <a16:creationId xmlns:a16="http://schemas.microsoft.com/office/drawing/2014/main" id="{3F1AB518-E159-6DFE-9D24-8C8011E1D5D0}"/>
              </a:ext>
            </a:extLst>
          </p:cNvPr>
          <p:cNvSpPr txBox="1"/>
          <p:nvPr/>
        </p:nvSpPr>
        <p:spPr>
          <a:xfrm>
            <a:off x="-119270" y="1785299"/>
            <a:ext cx="2623930" cy="369332"/>
          </a:xfrm>
          <a:prstGeom prst="rect">
            <a:avLst/>
          </a:prstGeom>
          <a:noFill/>
        </p:spPr>
        <p:txBody>
          <a:bodyPr wrap="square" rtlCol="0">
            <a:spAutoFit/>
          </a:bodyPr>
          <a:lstStyle/>
          <a:p>
            <a:pPr algn="ctr"/>
            <a:r>
              <a:rPr lang="en-US" b="1" u="sng" dirty="0"/>
              <a:t>Minimum Qualifications</a:t>
            </a:r>
          </a:p>
        </p:txBody>
      </p:sp>
      <p:sp>
        <p:nvSpPr>
          <p:cNvPr id="6" name="TextBox 5">
            <a:extLst>
              <a:ext uri="{FF2B5EF4-FFF2-40B4-BE49-F238E27FC236}">
                <a16:creationId xmlns:a16="http://schemas.microsoft.com/office/drawing/2014/main" id="{4F5F9CB3-A91D-E4E8-A973-05C74C91714C}"/>
              </a:ext>
            </a:extLst>
          </p:cNvPr>
          <p:cNvSpPr txBox="1"/>
          <p:nvPr/>
        </p:nvSpPr>
        <p:spPr>
          <a:xfrm>
            <a:off x="2156791" y="1833218"/>
            <a:ext cx="5059018" cy="369332"/>
          </a:xfrm>
          <a:prstGeom prst="rect">
            <a:avLst/>
          </a:prstGeom>
          <a:noFill/>
        </p:spPr>
        <p:txBody>
          <a:bodyPr wrap="square">
            <a:spAutoFit/>
          </a:bodyPr>
          <a:lstStyle/>
          <a:p>
            <a:pPr marL="0" indent="0" algn="ctr">
              <a:buNone/>
            </a:pPr>
            <a:r>
              <a:rPr lang="en-US" b="1" u="sng" dirty="0"/>
              <a:t>Preferred Qualifications</a:t>
            </a:r>
          </a:p>
        </p:txBody>
      </p:sp>
      <p:pic>
        <p:nvPicPr>
          <p:cNvPr id="14" name="Picture 13">
            <a:extLst>
              <a:ext uri="{FF2B5EF4-FFF2-40B4-BE49-F238E27FC236}">
                <a16:creationId xmlns:a16="http://schemas.microsoft.com/office/drawing/2014/main" id="{189712AC-FBE2-B64F-22C8-EF3317C47468}"/>
              </a:ext>
            </a:extLst>
          </p:cNvPr>
          <p:cNvPicPr>
            <a:picLocks noChangeAspect="1"/>
          </p:cNvPicPr>
          <p:nvPr/>
        </p:nvPicPr>
        <p:blipFill>
          <a:blip r:embed="rId2"/>
          <a:stretch>
            <a:fillRect/>
          </a:stretch>
        </p:blipFill>
        <p:spPr>
          <a:xfrm>
            <a:off x="0" y="2250468"/>
            <a:ext cx="12192000" cy="3375079"/>
          </a:xfrm>
          <a:prstGeom prst="rect">
            <a:avLst/>
          </a:prstGeom>
        </p:spPr>
      </p:pic>
    </p:spTree>
    <p:extLst>
      <p:ext uri="{BB962C8B-B14F-4D97-AF65-F5344CB8AC3E}">
        <p14:creationId xmlns:p14="http://schemas.microsoft.com/office/powerpoint/2010/main" val="51962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3E53-A5E8-A50F-97DC-02B2F1F96812}"/>
              </a:ext>
            </a:extLst>
          </p:cNvPr>
          <p:cNvSpPr>
            <a:spLocks noGrp="1"/>
          </p:cNvSpPr>
          <p:nvPr>
            <p:ph type="title"/>
          </p:nvPr>
        </p:nvSpPr>
        <p:spPr/>
        <p:txBody>
          <a:bodyPr/>
          <a:lstStyle/>
          <a:p>
            <a:r>
              <a:rPr lang="en-US" dirty="0"/>
              <a:t>Determining Who Interviews</a:t>
            </a:r>
          </a:p>
        </p:txBody>
      </p:sp>
      <p:sp>
        <p:nvSpPr>
          <p:cNvPr id="3" name="Content Placeholder 2">
            <a:extLst>
              <a:ext uri="{FF2B5EF4-FFF2-40B4-BE49-F238E27FC236}">
                <a16:creationId xmlns:a16="http://schemas.microsoft.com/office/drawing/2014/main" id="{13964206-1F02-8B2C-2082-9F235CD378B5}"/>
              </a:ext>
            </a:extLst>
          </p:cNvPr>
          <p:cNvSpPr>
            <a:spLocks noGrp="1"/>
          </p:cNvSpPr>
          <p:nvPr>
            <p:ph idx="1"/>
          </p:nvPr>
        </p:nvSpPr>
        <p:spPr/>
        <p:txBody>
          <a:bodyPr/>
          <a:lstStyle/>
          <a:p>
            <a:r>
              <a:rPr lang="en-US" dirty="0"/>
              <a:t>Important to make sure that candidates who meet the </a:t>
            </a:r>
            <a:r>
              <a:rPr lang="en-US" b="1" dirty="0"/>
              <a:t>minimum requirements for the job</a:t>
            </a:r>
            <a:r>
              <a:rPr lang="en-US" dirty="0"/>
              <a:t> are at a minimum indicated as “</a:t>
            </a:r>
            <a:r>
              <a:rPr lang="en-US" i="1" dirty="0"/>
              <a:t>Qualified – No Interview (based on Preferred Qualifications</a:t>
            </a:r>
            <a:r>
              <a:rPr lang="en-US" dirty="0"/>
              <a:t>”</a:t>
            </a:r>
          </a:p>
          <a:p>
            <a:r>
              <a:rPr lang="en-US" dirty="0"/>
              <a:t>Committees can determine what qualifications move forward</a:t>
            </a:r>
          </a:p>
          <a:p>
            <a:pPr lvl="1"/>
            <a:r>
              <a:rPr lang="en-US" dirty="0"/>
              <a:t>Minimums AND 3+ Preferred Qualifications</a:t>
            </a:r>
          </a:p>
          <a:p>
            <a:pPr lvl="1"/>
            <a:r>
              <a:rPr lang="en-US" dirty="0"/>
              <a:t>Minimums AND ALL Preferred Qualifications</a:t>
            </a:r>
          </a:p>
          <a:p>
            <a:pPr lvl="1"/>
            <a:r>
              <a:rPr lang="en-US" dirty="0"/>
              <a:t>Just Minimums</a:t>
            </a:r>
          </a:p>
          <a:p>
            <a:r>
              <a:rPr lang="en-US" dirty="0"/>
              <a:t>A more competitive pool may require the committee to draw some clearer, harder lines </a:t>
            </a:r>
          </a:p>
        </p:txBody>
      </p:sp>
    </p:spTree>
    <p:custDataLst>
      <p:tags r:id="rId1"/>
    </p:custDataLst>
    <p:extLst>
      <p:ext uri="{BB962C8B-B14F-4D97-AF65-F5344CB8AC3E}">
        <p14:creationId xmlns:p14="http://schemas.microsoft.com/office/powerpoint/2010/main" val="293145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601C-56F9-2A48-7CDB-65CFA949DFE1}"/>
              </a:ext>
            </a:extLst>
          </p:cNvPr>
          <p:cNvSpPr>
            <a:spLocks noGrp="1"/>
          </p:cNvSpPr>
          <p:nvPr>
            <p:ph type="title"/>
          </p:nvPr>
        </p:nvSpPr>
        <p:spPr/>
        <p:txBody>
          <a:bodyPr/>
          <a:lstStyle/>
          <a:p>
            <a:r>
              <a:rPr lang="en-US" dirty="0"/>
              <a:t>Back to Basics: Connection to the Bigger Picture</a:t>
            </a:r>
          </a:p>
        </p:txBody>
      </p:sp>
      <p:sp>
        <p:nvSpPr>
          <p:cNvPr id="3" name="Content Placeholder 2">
            <a:extLst>
              <a:ext uri="{FF2B5EF4-FFF2-40B4-BE49-F238E27FC236}">
                <a16:creationId xmlns:a16="http://schemas.microsoft.com/office/drawing/2014/main" id="{57953AEE-A5DB-3CA4-12CD-11D259B6F05C}"/>
              </a:ext>
            </a:extLst>
          </p:cNvPr>
          <p:cNvSpPr>
            <a:spLocks noGrp="1"/>
          </p:cNvSpPr>
          <p:nvPr>
            <p:ph idx="1"/>
          </p:nvPr>
        </p:nvSpPr>
        <p:spPr/>
        <p:txBody>
          <a:bodyPr/>
          <a:lstStyle/>
          <a:p>
            <a:pPr marL="0" indent="0">
              <a:buNone/>
            </a:pPr>
            <a:r>
              <a:rPr lang="en-US" dirty="0">
                <a:latin typeface="ADelle Sans"/>
              </a:rPr>
              <a:t>Employment actions, including all aspects of the search process, are guided by Affirmative Action/Equal Opportunity and Fair hiring practices, as well as adherence to various collective bargaining agreements.</a:t>
            </a:r>
          </a:p>
          <a:p>
            <a:pPr marL="0" indent="0">
              <a:buFontTx/>
              <a:buNone/>
            </a:pPr>
            <a:r>
              <a:rPr lang="en-US" altLang="en-US" dirty="0">
                <a:latin typeface="ADelle Sans"/>
              </a:rPr>
              <a:t>To align the search process with our equity pillars, the process includes oversight to ensure that equal employment opportunity and equity are at the forefront of this work.</a:t>
            </a:r>
            <a:endParaRPr lang="en-US" alt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325199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2D4F-6E4B-60F7-2972-83ACB4DD0ECA}"/>
              </a:ext>
            </a:extLst>
          </p:cNvPr>
          <p:cNvSpPr>
            <a:spLocks noGrp="1"/>
          </p:cNvSpPr>
          <p:nvPr>
            <p:ph type="title"/>
          </p:nvPr>
        </p:nvSpPr>
        <p:spPr>
          <a:xfrm>
            <a:off x="686833" y="1153572"/>
            <a:ext cx="3200400" cy="4461163"/>
          </a:xfrm>
        </p:spPr>
        <p:txBody>
          <a:bodyPr>
            <a:normAutofit/>
          </a:bodyPr>
          <a:lstStyle/>
          <a:p>
            <a:r>
              <a:rPr lang="en-US" sz="4133" dirty="0">
                <a:solidFill>
                  <a:schemeClr val="tx2"/>
                </a:solidFill>
              </a:rPr>
              <a:t>Do they meet the Minimums?</a:t>
            </a:r>
          </a:p>
        </p:txBody>
      </p:sp>
      <p:sp>
        <p:nvSpPr>
          <p:cNvPr id="3" name="Content Placeholder 2">
            <a:extLst>
              <a:ext uri="{FF2B5EF4-FFF2-40B4-BE49-F238E27FC236}">
                <a16:creationId xmlns:a16="http://schemas.microsoft.com/office/drawing/2014/main" id="{B86E5157-3A6F-78D7-52CB-7D56249E3AD7}"/>
              </a:ext>
            </a:extLst>
          </p:cNvPr>
          <p:cNvSpPr>
            <a:spLocks noGrp="1"/>
          </p:cNvSpPr>
          <p:nvPr>
            <p:ph idx="1"/>
          </p:nvPr>
        </p:nvSpPr>
        <p:spPr>
          <a:xfrm>
            <a:off x="4447308" y="591344"/>
            <a:ext cx="6906491" cy="5585619"/>
          </a:xfrm>
        </p:spPr>
        <p:txBody>
          <a:bodyPr anchor="ctr">
            <a:normAutofit/>
          </a:bodyPr>
          <a:lstStyle/>
          <a:p>
            <a:pPr marL="0" indent="0">
              <a:buNone/>
            </a:pPr>
            <a:r>
              <a:rPr lang="en-US" b="1" u="sng" dirty="0"/>
              <a:t>Job 1 (Assistant Professor)</a:t>
            </a:r>
            <a:endParaRPr lang="en-US" dirty="0"/>
          </a:p>
          <a:p>
            <a:r>
              <a:rPr lang="en-US" dirty="0"/>
              <a:t>Requires a PhD in Biology</a:t>
            </a:r>
          </a:p>
          <a:p>
            <a:r>
              <a:rPr lang="en-US" dirty="0"/>
              <a:t>Four years of teaching (96+ credits) or two years of teaching experience (48+ credits) with four or more years of relevant professional experience</a:t>
            </a:r>
          </a:p>
          <a:p>
            <a:endParaRPr lang="en-US" dirty="0"/>
          </a:p>
          <a:p>
            <a:r>
              <a:rPr lang="en-US" b="1" i="1" dirty="0"/>
              <a:t>Candidate has a PhD in Biology and has three years of adjunct teaching (total 30 credits) </a:t>
            </a:r>
          </a:p>
          <a:p>
            <a:endParaRPr lang="en-US" dirty="0"/>
          </a:p>
        </p:txBody>
      </p:sp>
    </p:spTree>
    <p:custDataLst>
      <p:tags r:id="rId1"/>
    </p:custDataLst>
    <p:extLst>
      <p:ext uri="{BB962C8B-B14F-4D97-AF65-F5344CB8AC3E}">
        <p14:creationId xmlns:p14="http://schemas.microsoft.com/office/powerpoint/2010/main" val="38139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BB287-3953-E70B-D154-49DF488F5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50BAF-B7A6-69F1-69DE-900C1685F880}"/>
              </a:ext>
            </a:extLst>
          </p:cNvPr>
          <p:cNvSpPr>
            <a:spLocks noGrp="1"/>
          </p:cNvSpPr>
          <p:nvPr>
            <p:ph type="title"/>
          </p:nvPr>
        </p:nvSpPr>
        <p:spPr>
          <a:xfrm>
            <a:off x="838200" y="365125"/>
            <a:ext cx="10515600" cy="1325564"/>
          </a:xfrm>
        </p:spPr>
        <p:txBody>
          <a:bodyPr>
            <a:normAutofit/>
          </a:bodyPr>
          <a:lstStyle/>
          <a:p>
            <a:r>
              <a:rPr lang="en-US" dirty="0"/>
              <a:t>Do they meet the Minimums?</a:t>
            </a:r>
          </a:p>
        </p:txBody>
      </p:sp>
      <p:sp>
        <p:nvSpPr>
          <p:cNvPr id="3" name="Content Placeholder 2">
            <a:extLst>
              <a:ext uri="{FF2B5EF4-FFF2-40B4-BE49-F238E27FC236}">
                <a16:creationId xmlns:a16="http://schemas.microsoft.com/office/drawing/2014/main" id="{0330B75D-8A67-4A8C-DE7F-CAAD0CEEE33E}"/>
              </a:ext>
            </a:extLst>
          </p:cNvPr>
          <p:cNvSpPr>
            <a:spLocks noGrp="1"/>
          </p:cNvSpPr>
          <p:nvPr>
            <p:ph idx="1"/>
          </p:nvPr>
        </p:nvSpPr>
        <p:spPr>
          <a:xfrm>
            <a:off x="828160" y="1591879"/>
            <a:ext cx="10515600" cy="4351339"/>
          </a:xfrm>
        </p:spPr>
        <p:txBody>
          <a:bodyPr>
            <a:normAutofit/>
          </a:bodyPr>
          <a:lstStyle/>
          <a:p>
            <a:pPr marL="0" indent="0">
              <a:buNone/>
            </a:pPr>
            <a:r>
              <a:rPr lang="en-US" b="1" u="sng" dirty="0"/>
              <a:t>Job 2 (Administrative Services Assistant)</a:t>
            </a:r>
          </a:p>
          <a:p>
            <a:r>
              <a:rPr lang="en-US" dirty="0"/>
              <a:t>Requires an Bachelor’s Degree or combination of education, training, and experience </a:t>
            </a:r>
          </a:p>
          <a:p>
            <a:r>
              <a:rPr lang="en-US" dirty="0"/>
              <a:t>Experience working in a cashier, finance, financial aid, or similar financial and/or business office</a:t>
            </a:r>
          </a:p>
          <a:p>
            <a:endParaRPr lang="en-US" dirty="0"/>
          </a:p>
          <a:p>
            <a:r>
              <a:rPr lang="en-US" b="1" i="1" dirty="0"/>
              <a:t>Candidate has a high school diploma and 15 years of experience as an Assistant Bursar (Business Office) </a:t>
            </a:r>
          </a:p>
          <a:p>
            <a:endParaRPr lang="en-US" dirty="0"/>
          </a:p>
        </p:txBody>
      </p:sp>
    </p:spTree>
    <p:custDataLst>
      <p:tags r:id="rId1"/>
    </p:custDataLst>
    <p:extLst>
      <p:ext uri="{BB962C8B-B14F-4D97-AF65-F5344CB8AC3E}">
        <p14:creationId xmlns:p14="http://schemas.microsoft.com/office/powerpoint/2010/main" val="277610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6F52C5C-7F35-B411-A3F4-ABB496795770}"/>
              </a:ext>
            </a:extLst>
          </p:cNvPr>
          <p:cNvPicPr>
            <a:picLocks noChangeAspect="1"/>
          </p:cNvPicPr>
          <p:nvPr/>
        </p:nvPicPr>
        <p:blipFill>
          <a:blip r:embed="rId2">
            <a:alphaModFix amt="35000"/>
          </a:blip>
          <a:srcRect t="14122"/>
          <a:stretch/>
        </p:blipFill>
        <p:spPr>
          <a:xfrm>
            <a:off x="27" y="13"/>
            <a:ext cx="12191973" cy="6857987"/>
          </a:xfrm>
          <a:prstGeom prst="rect">
            <a:avLst/>
          </a:prstGeom>
        </p:spPr>
      </p:pic>
      <p:sp>
        <p:nvSpPr>
          <p:cNvPr id="2" name="Title 1">
            <a:extLst>
              <a:ext uri="{FF2B5EF4-FFF2-40B4-BE49-F238E27FC236}">
                <a16:creationId xmlns:a16="http://schemas.microsoft.com/office/drawing/2014/main" id="{A78CD673-5731-3A42-819A-47412226AC0A}"/>
              </a:ext>
            </a:extLst>
          </p:cNvPr>
          <p:cNvSpPr>
            <a:spLocks noGrp="1"/>
          </p:cNvSpPr>
          <p:nvPr>
            <p:ph type="title"/>
          </p:nvPr>
        </p:nvSpPr>
        <p:spPr>
          <a:xfrm>
            <a:off x="838200" y="365125"/>
            <a:ext cx="10515600" cy="1325564"/>
          </a:xfrm>
        </p:spPr>
        <p:txBody>
          <a:bodyPr>
            <a:normAutofit/>
          </a:bodyPr>
          <a:lstStyle/>
          <a:p>
            <a:r>
              <a:rPr lang="en-US">
                <a:solidFill>
                  <a:srgbClr val="FFFFFF"/>
                </a:solidFill>
              </a:rPr>
              <a:t>Interview Best Practices</a:t>
            </a:r>
          </a:p>
        </p:txBody>
      </p:sp>
      <p:graphicFrame>
        <p:nvGraphicFramePr>
          <p:cNvPr id="5" name="Content Placeholder 2">
            <a:extLst>
              <a:ext uri="{FF2B5EF4-FFF2-40B4-BE49-F238E27FC236}">
                <a16:creationId xmlns:a16="http://schemas.microsoft.com/office/drawing/2014/main" id="{A24025C4-F5EB-8743-447A-4F3213B5AF6A}"/>
              </a:ext>
            </a:extLst>
          </p:cNvPr>
          <p:cNvGraphicFramePr>
            <a:graphicFrameLocks noGrp="1"/>
          </p:cNvGraphicFramePr>
          <p:nvPr>
            <p:ph idx="1"/>
            <p:extLst>
              <p:ext uri="{D42A27DB-BD31-4B8C-83A1-F6EECF244321}">
                <p14:modId xmlns:p14="http://schemas.microsoft.com/office/powerpoint/2010/main" val="3074347512"/>
              </p:ext>
            </p:extLst>
          </p:nvPr>
        </p:nvGraphicFramePr>
        <p:xfrm>
          <a:off x="838200" y="1470389"/>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054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C977-0618-EB2B-190B-3C05170A3BC1}"/>
              </a:ext>
            </a:extLst>
          </p:cNvPr>
          <p:cNvSpPr>
            <a:spLocks noGrp="1"/>
          </p:cNvSpPr>
          <p:nvPr>
            <p:ph type="title"/>
          </p:nvPr>
        </p:nvSpPr>
        <p:spPr>
          <a:xfrm>
            <a:off x="1616054" y="1261136"/>
            <a:ext cx="8959893" cy="888360"/>
          </a:xfrm>
        </p:spPr>
        <p:txBody>
          <a:bodyPr anchor="b">
            <a:normAutofit/>
          </a:bodyPr>
          <a:lstStyle/>
          <a:p>
            <a:pPr algn="ctr"/>
            <a:r>
              <a:rPr lang="en-US" sz="3200" dirty="0">
                <a:solidFill>
                  <a:schemeClr val="tx2"/>
                </a:solidFill>
              </a:rPr>
              <a:t>Writing Strengths &amp; Weaknesses</a:t>
            </a:r>
          </a:p>
        </p:txBody>
      </p:sp>
      <p:sp>
        <p:nvSpPr>
          <p:cNvPr id="3" name="Content Placeholder 2">
            <a:extLst>
              <a:ext uri="{FF2B5EF4-FFF2-40B4-BE49-F238E27FC236}">
                <a16:creationId xmlns:a16="http://schemas.microsoft.com/office/drawing/2014/main" id="{274BB5E1-E41E-D41F-6C4D-B01B98278E9E}"/>
              </a:ext>
            </a:extLst>
          </p:cNvPr>
          <p:cNvSpPr>
            <a:spLocks noGrp="1"/>
          </p:cNvSpPr>
          <p:nvPr>
            <p:ph idx="1"/>
          </p:nvPr>
        </p:nvSpPr>
        <p:spPr>
          <a:xfrm>
            <a:off x="1616054" y="2427384"/>
            <a:ext cx="8959892" cy="3169481"/>
          </a:xfrm>
        </p:spPr>
        <p:txBody>
          <a:bodyPr anchor="t">
            <a:normAutofit fontScale="92500"/>
          </a:bodyPr>
          <a:lstStyle/>
          <a:p>
            <a:r>
              <a:rPr lang="en-US" sz="2400" dirty="0">
                <a:solidFill>
                  <a:schemeClr val="tx2"/>
                </a:solidFill>
              </a:rPr>
              <a:t>GOAL: Have someone as an external reviewer be able to understand how the committee came to the conclusion they did</a:t>
            </a:r>
          </a:p>
          <a:p>
            <a:r>
              <a:rPr lang="en-US" sz="2400" dirty="0">
                <a:solidFill>
                  <a:schemeClr val="tx2"/>
                </a:solidFill>
              </a:rPr>
              <a:t>Questions to ask:</a:t>
            </a:r>
          </a:p>
          <a:p>
            <a:pPr lvl="1"/>
            <a:r>
              <a:rPr lang="en-US" dirty="0">
                <a:solidFill>
                  <a:schemeClr val="tx2"/>
                </a:solidFill>
              </a:rPr>
              <a:t>Is what I am writing specific enough?</a:t>
            </a:r>
          </a:p>
          <a:p>
            <a:pPr lvl="1"/>
            <a:r>
              <a:rPr lang="en-US" dirty="0">
                <a:solidFill>
                  <a:schemeClr val="tx2"/>
                </a:solidFill>
              </a:rPr>
              <a:t>Does it include examples?</a:t>
            </a:r>
          </a:p>
          <a:p>
            <a:pPr lvl="1"/>
            <a:r>
              <a:rPr lang="en-US" dirty="0">
                <a:solidFill>
                  <a:schemeClr val="tx2"/>
                </a:solidFill>
              </a:rPr>
              <a:t>Is what I am evaluating related to the essential functions of the job?</a:t>
            </a:r>
          </a:p>
          <a:p>
            <a:r>
              <a:rPr lang="en-US" sz="2400" dirty="0">
                <a:solidFill>
                  <a:schemeClr val="tx2"/>
                </a:solidFill>
              </a:rPr>
              <a:t>Major barriers are </a:t>
            </a:r>
            <a:r>
              <a:rPr lang="en-US" sz="2400" b="1" u="sng" dirty="0">
                <a:solidFill>
                  <a:schemeClr val="tx2"/>
                </a:solidFill>
              </a:rPr>
              <a:t>time</a:t>
            </a:r>
            <a:r>
              <a:rPr lang="en-US" sz="2400" dirty="0">
                <a:solidFill>
                  <a:schemeClr val="tx2"/>
                </a:solidFill>
              </a:rPr>
              <a:t>, </a:t>
            </a:r>
            <a:r>
              <a:rPr lang="en-US" sz="2400" b="1" u="sng" dirty="0">
                <a:solidFill>
                  <a:schemeClr val="tx2"/>
                </a:solidFill>
              </a:rPr>
              <a:t>bias</a:t>
            </a:r>
            <a:r>
              <a:rPr lang="en-US" sz="2400" dirty="0">
                <a:solidFill>
                  <a:schemeClr val="tx2"/>
                </a:solidFill>
              </a:rPr>
              <a:t>, and </a:t>
            </a:r>
            <a:r>
              <a:rPr lang="en-US" sz="2400" b="1" u="sng" dirty="0">
                <a:solidFill>
                  <a:schemeClr val="tx2"/>
                </a:solidFill>
              </a:rPr>
              <a:t>fear of language</a:t>
            </a:r>
          </a:p>
        </p:txBody>
      </p:sp>
    </p:spTree>
    <p:custDataLst>
      <p:tags r:id="rId1"/>
    </p:custDataLst>
    <p:extLst>
      <p:ext uri="{BB962C8B-B14F-4D97-AF65-F5344CB8AC3E}">
        <p14:creationId xmlns:p14="http://schemas.microsoft.com/office/powerpoint/2010/main" val="2740778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1D8A-08BE-EBFA-2D4F-C19BDFDFCC5A}"/>
              </a:ext>
            </a:extLst>
          </p:cNvPr>
          <p:cNvSpPr>
            <a:spLocks noGrp="1"/>
          </p:cNvSpPr>
          <p:nvPr>
            <p:ph type="title"/>
          </p:nvPr>
        </p:nvSpPr>
        <p:spPr>
          <a:xfrm>
            <a:off x="836611" y="409440"/>
            <a:ext cx="10515600" cy="1325563"/>
          </a:xfrm>
        </p:spPr>
        <p:txBody>
          <a:bodyPr/>
          <a:lstStyle/>
          <a:p>
            <a:r>
              <a:rPr lang="en-US" dirty="0"/>
              <a:t>What Would You Improve?</a:t>
            </a:r>
          </a:p>
        </p:txBody>
      </p:sp>
      <p:sp>
        <p:nvSpPr>
          <p:cNvPr id="3" name="Text Placeholder 2">
            <a:extLst>
              <a:ext uri="{FF2B5EF4-FFF2-40B4-BE49-F238E27FC236}">
                <a16:creationId xmlns:a16="http://schemas.microsoft.com/office/drawing/2014/main" id="{D727D7A7-B100-74CC-F565-220D5E5CECBC}"/>
              </a:ext>
            </a:extLst>
          </p:cNvPr>
          <p:cNvSpPr>
            <a:spLocks noGrp="1"/>
          </p:cNvSpPr>
          <p:nvPr>
            <p:ph type="body" idx="1"/>
          </p:nvPr>
        </p:nvSpPr>
        <p:spPr/>
        <p:txBody>
          <a:bodyPr/>
          <a:lstStyle/>
          <a:p>
            <a:r>
              <a:rPr lang="en-US" u="sng" dirty="0"/>
              <a:t>Strengths</a:t>
            </a:r>
          </a:p>
        </p:txBody>
      </p:sp>
      <p:sp>
        <p:nvSpPr>
          <p:cNvPr id="4" name="Content Placeholder 3">
            <a:extLst>
              <a:ext uri="{FF2B5EF4-FFF2-40B4-BE49-F238E27FC236}">
                <a16:creationId xmlns:a16="http://schemas.microsoft.com/office/drawing/2014/main" id="{2382C8E1-C60D-91E7-1ACF-32A77DA96F9D}"/>
              </a:ext>
            </a:extLst>
          </p:cNvPr>
          <p:cNvSpPr>
            <a:spLocks noGrp="1"/>
          </p:cNvSpPr>
          <p:nvPr>
            <p:ph sz="half" idx="2"/>
          </p:nvPr>
        </p:nvSpPr>
        <p:spPr/>
        <p:txBody>
          <a:bodyPr/>
          <a:lstStyle/>
          <a:p>
            <a:r>
              <a:rPr lang="en-US" sz="2667" dirty="0"/>
              <a:t>Provided examples about grant involvement/projects.</a:t>
            </a:r>
          </a:p>
          <a:p>
            <a:r>
              <a:rPr lang="en-US" sz="2667" dirty="0"/>
              <a:t>Candidate understood what diversity meant.</a:t>
            </a:r>
          </a:p>
          <a:p>
            <a:r>
              <a:rPr lang="en-US" sz="2667" dirty="0"/>
              <a:t>Candidate mentioned their involvement in the community.</a:t>
            </a:r>
          </a:p>
          <a:p>
            <a:r>
              <a:rPr lang="en-US" sz="2667" dirty="0"/>
              <a:t>Candidate is the current person in the position.</a:t>
            </a:r>
          </a:p>
        </p:txBody>
      </p:sp>
      <p:sp>
        <p:nvSpPr>
          <p:cNvPr id="5" name="Text Placeholder 4">
            <a:extLst>
              <a:ext uri="{FF2B5EF4-FFF2-40B4-BE49-F238E27FC236}">
                <a16:creationId xmlns:a16="http://schemas.microsoft.com/office/drawing/2014/main" id="{52C9E12B-1D68-F2A3-00F1-1CD42C39A358}"/>
              </a:ext>
            </a:extLst>
          </p:cNvPr>
          <p:cNvSpPr>
            <a:spLocks noGrp="1"/>
          </p:cNvSpPr>
          <p:nvPr>
            <p:ph type="body" sz="quarter" idx="3"/>
          </p:nvPr>
        </p:nvSpPr>
        <p:spPr/>
        <p:txBody>
          <a:bodyPr/>
          <a:lstStyle/>
          <a:p>
            <a:r>
              <a:rPr lang="en-US" u="sng" dirty="0"/>
              <a:t>Weaknesses</a:t>
            </a:r>
          </a:p>
        </p:txBody>
      </p:sp>
      <p:sp>
        <p:nvSpPr>
          <p:cNvPr id="6" name="Content Placeholder 5">
            <a:extLst>
              <a:ext uri="{FF2B5EF4-FFF2-40B4-BE49-F238E27FC236}">
                <a16:creationId xmlns:a16="http://schemas.microsoft.com/office/drawing/2014/main" id="{870678C6-7637-C493-1D76-17BF76F0CF71}"/>
              </a:ext>
            </a:extLst>
          </p:cNvPr>
          <p:cNvSpPr>
            <a:spLocks noGrp="1"/>
          </p:cNvSpPr>
          <p:nvPr>
            <p:ph sz="quarter" idx="4"/>
          </p:nvPr>
        </p:nvSpPr>
        <p:spPr/>
        <p:txBody>
          <a:bodyPr/>
          <a:lstStyle/>
          <a:p>
            <a:r>
              <a:rPr lang="en-US" sz="2667" dirty="0"/>
              <a:t>Candidate did not answer Questions 2, 4, and 7.</a:t>
            </a:r>
          </a:p>
          <a:p>
            <a:r>
              <a:rPr lang="en-US" sz="2667" dirty="0"/>
              <a:t>Candidate did not talk about the mission of the college.</a:t>
            </a:r>
          </a:p>
          <a:p>
            <a:r>
              <a:rPr lang="en-US" sz="2667" dirty="0"/>
              <a:t>Candidate did not discuss budget amounts.</a:t>
            </a:r>
          </a:p>
          <a:p>
            <a:r>
              <a:rPr lang="en-US" sz="2667" dirty="0"/>
              <a:t>Candidate stuttered during Question 1.</a:t>
            </a:r>
          </a:p>
        </p:txBody>
      </p:sp>
    </p:spTree>
    <p:extLst>
      <p:ext uri="{BB962C8B-B14F-4D97-AF65-F5344CB8AC3E}">
        <p14:creationId xmlns:p14="http://schemas.microsoft.com/office/powerpoint/2010/main" val="30364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F7D1-FAB2-B344-AD48-120B7280162E}"/>
              </a:ext>
            </a:extLst>
          </p:cNvPr>
          <p:cNvSpPr>
            <a:spLocks noGrp="1"/>
          </p:cNvSpPr>
          <p:nvPr>
            <p:ph type="title"/>
          </p:nvPr>
        </p:nvSpPr>
        <p:spPr>
          <a:xfrm>
            <a:off x="823912" y="457212"/>
            <a:ext cx="10515600" cy="1022351"/>
          </a:xfrm>
        </p:spPr>
        <p:txBody>
          <a:bodyPr/>
          <a:lstStyle/>
          <a:p>
            <a:r>
              <a:rPr lang="en-US" dirty="0"/>
              <a:t>Position: Enrollment Management Specialist</a:t>
            </a:r>
          </a:p>
        </p:txBody>
      </p:sp>
      <p:sp>
        <p:nvSpPr>
          <p:cNvPr id="3" name="Text Placeholder 2">
            <a:extLst>
              <a:ext uri="{FF2B5EF4-FFF2-40B4-BE49-F238E27FC236}">
                <a16:creationId xmlns:a16="http://schemas.microsoft.com/office/drawing/2014/main" id="{F751E7B7-95C2-2EF6-99A9-3D717F7C1B27}"/>
              </a:ext>
            </a:extLst>
          </p:cNvPr>
          <p:cNvSpPr>
            <a:spLocks noGrp="1"/>
          </p:cNvSpPr>
          <p:nvPr>
            <p:ph type="body" idx="1"/>
          </p:nvPr>
        </p:nvSpPr>
        <p:spPr>
          <a:xfrm>
            <a:off x="836612" y="1275632"/>
            <a:ext cx="5157787" cy="823912"/>
          </a:xfrm>
        </p:spPr>
        <p:txBody>
          <a:bodyPr/>
          <a:lstStyle/>
          <a:p>
            <a:r>
              <a:rPr lang="en-US" sz="2133" dirty="0"/>
              <a:t>Strengths</a:t>
            </a:r>
          </a:p>
        </p:txBody>
      </p:sp>
      <p:sp>
        <p:nvSpPr>
          <p:cNvPr id="4" name="Content Placeholder 3">
            <a:extLst>
              <a:ext uri="{FF2B5EF4-FFF2-40B4-BE49-F238E27FC236}">
                <a16:creationId xmlns:a16="http://schemas.microsoft.com/office/drawing/2014/main" id="{E35D940C-B5E0-A3DD-B3E9-BF4480B26460}"/>
              </a:ext>
            </a:extLst>
          </p:cNvPr>
          <p:cNvSpPr>
            <a:spLocks noGrp="1"/>
          </p:cNvSpPr>
          <p:nvPr>
            <p:ph sz="half" idx="2"/>
          </p:nvPr>
        </p:nvSpPr>
        <p:spPr>
          <a:xfrm>
            <a:off x="836612" y="2020603"/>
            <a:ext cx="5157787" cy="3886188"/>
          </a:xfrm>
        </p:spPr>
        <p:txBody>
          <a:bodyPr/>
          <a:lstStyle/>
          <a:p>
            <a:r>
              <a:rPr lang="en-US" sz="1467" b="1" dirty="0"/>
              <a:t>Customer Service/De-Escalation: </a:t>
            </a:r>
            <a:r>
              <a:rPr lang="en-US" sz="1467" dirty="0"/>
              <a:t>Candidate discussed their 10+ years of experience supporting a </a:t>
            </a:r>
            <a:r>
              <a:rPr lang="en-US" sz="1467" dirty="0" err="1"/>
              <a:t>OneStop</a:t>
            </a:r>
            <a:r>
              <a:rPr lang="en-US" sz="1467" dirty="0"/>
              <a:t> operations for admissions, enrollment, and financial aid. Specifically, the candidate discussed an example where the student’s transcript was not evaluated despite receiving confirmation from the Transcript Evaluator. Candidate discussed how they printed out the documentation for the student, </a:t>
            </a:r>
            <a:r>
              <a:rPr lang="en-US" sz="1467" dirty="0" err="1"/>
              <a:t>CC’d</a:t>
            </a:r>
            <a:r>
              <a:rPr lang="en-US" sz="1467" dirty="0"/>
              <a:t> them on their email to the TE, and walked the student to their Advisor to start the override waiver process.</a:t>
            </a:r>
          </a:p>
          <a:p>
            <a:r>
              <a:rPr lang="en-US" sz="1467" b="1" dirty="0"/>
              <a:t>Enrollment Management: </a:t>
            </a:r>
            <a:r>
              <a:rPr lang="en-US" sz="1467" dirty="0"/>
              <a:t>Candidate described their experience creating a streamlined system of processing enrollment/program change forms citing platforms like Hyland OnBase and Ellucian Banner. Candidate mentioned their knowledge of catalog information and why it is important to always reference the year of the catalog as minor changes can occur from academic year to academic year (e.g., the example they gave was with General Studies citing four changes between two degrees in a 2-year time span).</a:t>
            </a:r>
            <a:endParaRPr lang="en-US" sz="1467" b="1" dirty="0"/>
          </a:p>
        </p:txBody>
      </p:sp>
      <p:sp>
        <p:nvSpPr>
          <p:cNvPr id="5" name="Text Placeholder 4">
            <a:extLst>
              <a:ext uri="{FF2B5EF4-FFF2-40B4-BE49-F238E27FC236}">
                <a16:creationId xmlns:a16="http://schemas.microsoft.com/office/drawing/2014/main" id="{F8530988-8F71-210A-4956-7CCD339325C0}"/>
              </a:ext>
            </a:extLst>
          </p:cNvPr>
          <p:cNvSpPr>
            <a:spLocks noGrp="1"/>
          </p:cNvSpPr>
          <p:nvPr>
            <p:ph type="body" sz="quarter" idx="3"/>
          </p:nvPr>
        </p:nvSpPr>
        <p:spPr>
          <a:xfrm>
            <a:off x="6169025" y="1275632"/>
            <a:ext cx="5183188" cy="823912"/>
          </a:xfrm>
        </p:spPr>
        <p:txBody>
          <a:bodyPr/>
          <a:lstStyle/>
          <a:p>
            <a:r>
              <a:rPr lang="en-US" sz="2133" dirty="0"/>
              <a:t>Weaknesses</a:t>
            </a:r>
          </a:p>
        </p:txBody>
      </p:sp>
      <p:sp>
        <p:nvSpPr>
          <p:cNvPr id="6" name="Content Placeholder 5">
            <a:extLst>
              <a:ext uri="{FF2B5EF4-FFF2-40B4-BE49-F238E27FC236}">
                <a16:creationId xmlns:a16="http://schemas.microsoft.com/office/drawing/2014/main" id="{45FCEC90-1959-299B-11F9-18B247C38EC1}"/>
              </a:ext>
            </a:extLst>
          </p:cNvPr>
          <p:cNvSpPr>
            <a:spLocks noGrp="1"/>
          </p:cNvSpPr>
          <p:nvPr>
            <p:ph sz="quarter" idx="4"/>
          </p:nvPr>
        </p:nvSpPr>
        <p:spPr>
          <a:xfrm>
            <a:off x="6197603" y="2099544"/>
            <a:ext cx="5183188" cy="3684588"/>
          </a:xfrm>
        </p:spPr>
        <p:txBody>
          <a:bodyPr/>
          <a:lstStyle/>
          <a:p>
            <a:r>
              <a:rPr lang="en-US" sz="1467" b="1" dirty="0"/>
              <a:t>Equity-Forward Mindset: </a:t>
            </a:r>
            <a:r>
              <a:rPr lang="en-US" sz="1467" dirty="0"/>
              <a:t>While candidate discussed their commitment to equity and supporting students where they are, they did not mention concrete examples or situations where they needed to think with an equity-focus at the forefront.</a:t>
            </a:r>
          </a:p>
          <a:p>
            <a:r>
              <a:rPr lang="en-US" sz="1467" b="1" dirty="0"/>
              <a:t>Data Management: </a:t>
            </a:r>
            <a:r>
              <a:rPr lang="en-US" sz="1467" dirty="0"/>
              <a:t>Candidate discussed that often times during their day-to-day, they prioritize the customer-focused work first and that sometimes, they can miss the mark in ensuring accurate notes, documentation, etc., however, the candidate discussed ways that they are actively improving this including using time blocking to support the administrative tasks.</a:t>
            </a:r>
          </a:p>
        </p:txBody>
      </p:sp>
    </p:spTree>
    <p:extLst>
      <p:ext uri="{BB962C8B-B14F-4D97-AF65-F5344CB8AC3E}">
        <p14:creationId xmlns:p14="http://schemas.microsoft.com/office/powerpoint/2010/main" val="172518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6E6C-728D-723A-8D9A-A27747C9E84F}"/>
              </a:ext>
            </a:extLst>
          </p:cNvPr>
          <p:cNvSpPr>
            <a:spLocks noGrp="1"/>
          </p:cNvSpPr>
          <p:nvPr>
            <p:ph type="title"/>
          </p:nvPr>
        </p:nvSpPr>
        <p:spPr>
          <a:xfrm>
            <a:off x="686833" y="591344"/>
            <a:ext cx="3200400" cy="5585619"/>
          </a:xfrm>
        </p:spPr>
        <p:txBody>
          <a:bodyPr>
            <a:normAutofit/>
          </a:bodyPr>
          <a:lstStyle/>
          <a:p>
            <a:r>
              <a:rPr lang="en-US" dirty="0">
                <a:solidFill>
                  <a:schemeClr val="tx2"/>
                </a:solidFill>
              </a:rPr>
              <a:t>What is ORA Looking For in Our Review?</a:t>
            </a:r>
          </a:p>
        </p:txBody>
      </p:sp>
      <p:sp>
        <p:nvSpPr>
          <p:cNvPr id="3" name="Content Placeholder 2">
            <a:extLst>
              <a:ext uri="{FF2B5EF4-FFF2-40B4-BE49-F238E27FC236}">
                <a16:creationId xmlns:a16="http://schemas.microsoft.com/office/drawing/2014/main" id="{E3C75BE6-8E9D-2577-1EAD-EEAC4E934D54}"/>
              </a:ext>
            </a:extLst>
          </p:cNvPr>
          <p:cNvSpPr>
            <a:spLocks noGrp="1"/>
          </p:cNvSpPr>
          <p:nvPr>
            <p:ph idx="1"/>
          </p:nvPr>
        </p:nvSpPr>
        <p:spPr>
          <a:xfrm>
            <a:off x="4447308" y="591344"/>
            <a:ext cx="6906491" cy="5585619"/>
          </a:xfrm>
        </p:spPr>
        <p:txBody>
          <a:bodyPr anchor="ctr">
            <a:normAutofit/>
          </a:bodyPr>
          <a:lstStyle/>
          <a:p>
            <a:r>
              <a:rPr lang="en-US" sz="2533" b="1" dirty="0"/>
              <a:t>Specifics:</a:t>
            </a:r>
            <a:r>
              <a:rPr lang="en-US" sz="2533" dirty="0"/>
              <a:t> Examples, experiences, and details that support the evaluation (</a:t>
            </a:r>
            <a:r>
              <a:rPr lang="en-US" sz="2533" i="1" dirty="0"/>
              <a:t>e.g., including examples of advising practices for a strength of understanding advising</a:t>
            </a:r>
            <a:r>
              <a:rPr lang="en-US" sz="2533" dirty="0"/>
              <a:t>)</a:t>
            </a:r>
          </a:p>
          <a:p>
            <a:r>
              <a:rPr lang="en-US" sz="2533" b="1" dirty="0"/>
              <a:t>Objectivity: </a:t>
            </a:r>
            <a:r>
              <a:rPr lang="en-US" sz="2533" dirty="0"/>
              <a:t>No use of personal identities, protected classes, subjective language, etc., in the evaluation (</a:t>
            </a:r>
            <a:r>
              <a:rPr lang="en-US" sz="2533" i="1" dirty="0"/>
              <a:t>e.g., separation of skill and the person when identifying strengths and weaknesses</a:t>
            </a:r>
            <a:r>
              <a:rPr lang="en-US" sz="2533" dirty="0"/>
              <a:t>)</a:t>
            </a:r>
          </a:p>
          <a:p>
            <a:r>
              <a:rPr lang="en-US" sz="2533" b="1" dirty="0"/>
              <a:t>Consistency: </a:t>
            </a:r>
            <a:r>
              <a:rPr lang="en-US" sz="2533" dirty="0"/>
              <a:t>Consistent evaluation across all candidates during the interview phase (</a:t>
            </a:r>
            <a:r>
              <a:rPr lang="en-US" sz="2533" i="1" dirty="0"/>
              <a:t>e.g., all candidates being evaluated for conflict resolution, budget management, and project management</a:t>
            </a:r>
            <a:r>
              <a:rPr lang="en-US" sz="2533" dirty="0"/>
              <a:t>)</a:t>
            </a:r>
          </a:p>
          <a:p>
            <a:endParaRPr lang="en-US" sz="2533" dirty="0"/>
          </a:p>
        </p:txBody>
      </p:sp>
    </p:spTree>
    <p:extLst>
      <p:ext uri="{BB962C8B-B14F-4D97-AF65-F5344CB8AC3E}">
        <p14:creationId xmlns:p14="http://schemas.microsoft.com/office/powerpoint/2010/main" val="1737937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3BBC-8948-D99C-D327-FBAB90D72B6C}"/>
              </a:ext>
            </a:extLst>
          </p:cNvPr>
          <p:cNvSpPr>
            <a:spLocks noGrp="1"/>
          </p:cNvSpPr>
          <p:nvPr>
            <p:ph type="title"/>
          </p:nvPr>
        </p:nvSpPr>
        <p:spPr>
          <a:xfrm>
            <a:off x="838200" y="365125"/>
            <a:ext cx="10515600" cy="1325564"/>
          </a:xfrm>
        </p:spPr>
        <p:txBody>
          <a:bodyPr>
            <a:normAutofit/>
          </a:bodyPr>
          <a:lstStyle/>
          <a:p>
            <a:r>
              <a:rPr lang="en-US" sz="5467"/>
              <a:t>Second-Round Interviews</a:t>
            </a:r>
          </a:p>
        </p:txBody>
      </p:sp>
      <p:sp>
        <p:nvSpPr>
          <p:cNvPr id="3" name="Content Placeholder 2">
            <a:extLst>
              <a:ext uri="{FF2B5EF4-FFF2-40B4-BE49-F238E27FC236}">
                <a16:creationId xmlns:a16="http://schemas.microsoft.com/office/drawing/2014/main" id="{4DDFCACC-A4BA-9E22-4933-011A08B10264}"/>
              </a:ext>
            </a:extLst>
          </p:cNvPr>
          <p:cNvSpPr>
            <a:spLocks noGrp="1"/>
          </p:cNvSpPr>
          <p:nvPr>
            <p:ph idx="1"/>
          </p:nvPr>
        </p:nvSpPr>
        <p:spPr>
          <a:xfrm>
            <a:off x="838200" y="1929384"/>
            <a:ext cx="10515600" cy="4251960"/>
          </a:xfrm>
        </p:spPr>
        <p:txBody>
          <a:bodyPr>
            <a:normAutofit/>
          </a:bodyPr>
          <a:lstStyle/>
          <a:p>
            <a:r>
              <a:rPr lang="en-US" sz="2267" dirty="0"/>
              <a:t>Normally conducted within two weeks of the first-round interviews</a:t>
            </a:r>
          </a:p>
          <a:p>
            <a:pPr lvl="1"/>
            <a:r>
              <a:rPr lang="en-US" sz="2267" dirty="0"/>
              <a:t>Facilitated by the Direct Supervisor and Hiring Manager </a:t>
            </a:r>
          </a:p>
          <a:p>
            <a:r>
              <a:rPr lang="en-US" sz="2267" dirty="0"/>
              <a:t>ORA recommends that second-round interview questions are reviewed, but it is not required</a:t>
            </a:r>
          </a:p>
          <a:p>
            <a:r>
              <a:rPr lang="en-US" sz="2267" dirty="0"/>
              <a:t>Final interviews are conducted, strengths/weaknesses are evaluated, and ORA will review</a:t>
            </a:r>
          </a:p>
          <a:p>
            <a:r>
              <a:rPr lang="en-US" sz="2267" dirty="0"/>
              <a:t>Final approval is requested by the hiring manager  once the recommended hire is reviewed</a:t>
            </a:r>
          </a:p>
        </p:txBody>
      </p:sp>
    </p:spTree>
    <p:custDataLst>
      <p:tags r:id="rId1"/>
    </p:custDataLst>
    <p:extLst>
      <p:ext uri="{BB962C8B-B14F-4D97-AF65-F5344CB8AC3E}">
        <p14:creationId xmlns:p14="http://schemas.microsoft.com/office/powerpoint/2010/main" val="3144626571"/>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5077-162E-3F4D-00C9-08CD0BAFDD97}"/>
              </a:ext>
            </a:extLst>
          </p:cNvPr>
          <p:cNvSpPr>
            <a:spLocks noGrp="1"/>
          </p:cNvSpPr>
          <p:nvPr>
            <p:ph type="title"/>
          </p:nvPr>
        </p:nvSpPr>
        <p:spPr/>
        <p:txBody>
          <a:bodyPr/>
          <a:lstStyle/>
          <a:p>
            <a:r>
              <a:rPr lang="en-US" dirty="0"/>
              <a:t>Summing It Up!</a:t>
            </a:r>
          </a:p>
        </p:txBody>
      </p:sp>
      <p:sp>
        <p:nvSpPr>
          <p:cNvPr id="3" name="Content Placeholder 2">
            <a:extLst>
              <a:ext uri="{FF2B5EF4-FFF2-40B4-BE49-F238E27FC236}">
                <a16:creationId xmlns:a16="http://schemas.microsoft.com/office/drawing/2014/main" id="{1D06780D-0AD9-3128-808E-4F86E4E929BF}"/>
              </a:ext>
            </a:extLst>
          </p:cNvPr>
          <p:cNvSpPr>
            <a:spLocks noGrp="1"/>
          </p:cNvSpPr>
          <p:nvPr>
            <p:ph idx="1"/>
          </p:nvPr>
        </p:nvSpPr>
        <p:spPr/>
        <p:txBody>
          <a:bodyPr/>
          <a:lstStyle/>
          <a:p>
            <a:r>
              <a:rPr lang="en-US" dirty="0"/>
              <a:t>Be thoughtful, objective, and specific.</a:t>
            </a:r>
          </a:p>
          <a:p>
            <a:r>
              <a:rPr lang="en-US" dirty="0"/>
              <a:t>Consider the biases you have and hold yourself accountable, as well as your peers.</a:t>
            </a:r>
          </a:p>
          <a:p>
            <a:r>
              <a:rPr lang="en-US" dirty="0"/>
              <a:t>Remain consistent in your practices. Consider where you apply them (e.g., assessment, evaluation, and interviews)</a:t>
            </a:r>
          </a:p>
          <a:p>
            <a:r>
              <a:rPr lang="en-US" dirty="0"/>
              <a:t>Ask yourself “Am I being specific enough for someone to understand if they did not participate in the search?”</a:t>
            </a:r>
          </a:p>
          <a:p>
            <a:r>
              <a:rPr lang="en-US" dirty="0"/>
              <a:t>When in doubt call ORA directly and ask </a:t>
            </a:r>
            <a:r>
              <a:rPr lang="en-US"/>
              <a:t>for help.</a:t>
            </a:r>
            <a:endParaRPr lang="en-US" dirty="0"/>
          </a:p>
        </p:txBody>
      </p:sp>
    </p:spTree>
    <p:custDataLst>
      <p:tags r:id="rId1"/>
    </p:custDataLst>
    <p:extLst>
      <p:ext uri="{BB962C8B-B14F-4D97-AF65-F5344CB8AC3E}">
        <p14:creationId xmlns:p14="http://schemas.microsoft.com/office/powerpoint/2010/main" val="2643781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E0EA-0E90-7227-4692-FE14DAF91975}"/>
              </a:ext>
            </a:extLst>
          </p:cNvPr>
          <p:cNvSpPr>
            <a:spLocks noGrp="1"/>
          </p:cNvSpPr>
          <p:nvPr>
            <p:ph type="title"/>
          </p:nvPr>
        </p:nvSpPr>
        <p:spPr>
          <a:xfrm>
            <a:off x="838200" y="542925"/>
            <a:ext cx="10515600" cy="1147764"/>
          </a:xfrm>
        </p:spPr>
        <p:txBody>
          <a:bodyPr>
            <a:normAutofit/>
          </a:bodyPr>
          <a:lstStyle/>
          <a:p>
            <a:r>
              <a:rPr lang="en-US" dirty="0"/>
              <a:t>Questions?</a:t>
            </a:r>
          </a:p>
        </p:txBody>
      </p:sp>
      <p:pic>
        <p:nvPicPr>
          <p:cNvPr id="4" name="Picture 3" descr="Close-up of raised hands at office training with speaker out of focus in background">
            <a:extLst>
              <a:ext uri="{FF2B5EF4-FFF2-40B4-BE49-F238E27FC236}">
                <a16:creationId xmlns:a16="http://schemas.microsoft.com/office/drawing/2014/main" id="{ABDFE198-A8D6-7F37-07AB-B05E35080071}"/>
              </a:ext>
            </a:extLst>
          </p:cNvPr>
          <p:cNvPicPr>
            <a:picLocks noChangeAspect="1"/>
          </p:cNvPicPr>
          <p:nvPr/>
        </p:nvPicPr>
        <p:blipFill>
          <a:blip r:embed="rId2">
            <a:extLst>
              <a:ext uri="{28A0092B-C50C-407E-A947-70E740481C1C}">
                <a14:useLocalDpi xmlns:a14="http://schemas.microsoft.com/office/drawing/2010/main" val="0"/>
              </a:ext>
            </a:extLst>
          </a:blip>
          <a:srcRect t="30798" b="7210"/>
          <a:stretch>
            <a:fillRect/>
          </a:stretch>
        </p:blipFill>
        <p:spPr>
          <a:xfrm>
            <a:off x="838200" y="1825625"/>
            <a:ext cx="10515600" cy="4351338"/>
          </a:xfrm>
          <a:prstGeom prst="rect">
            <a:avLst/>
          </a:prstGeom>
          <a:noFill/>
        </p:spPr>
      </p:pic>
    </p:spTree>
    <p:extLst>
      <p:ext uri="{BB962C8B-B14F-4D97-AF65-F5344CB8AC3E}">
        <p14:creationId xmlns:p14="http://schemas.microsoft.com/office/powerpoint/2010/main" val="278296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F459-42FD-5744-780E-9232EECF64AA}"/>
              </a:ext>
            </a:extLst>
          </p:cNvPr>
          <p:cNvSpPr>
            <a:spLocks noGrp="1"/>
          </p:cNvSpPr>
          <p:nvPr>
            <p:ph type="title"/>
          </p:nvPr>
        </p:nvSpPr>
        <p:spPr/>
        <p:txBody>
          <a:bodyPr/>
          <a:lstStyle/>
          <a:p>
            <a:r>
              <a:rPr lang="en-US" dirty="0"/>
              <a:t>Confidentiality</a:t>
            </a:r>
          </a:p>
        </p:txBody>
      </p:sp>
      <p:graphicFrame>
        <p:nvGraphicFramePr>
          <p:cNvPr id="4" name="Content Placeholder 2">
            <a:extLst>
              <a:ext uri="{FF2B5EF4-FFF2-40B4-BE49-F238E27FC236}">
                <a16:creationId xmlns:a16="http://schemas.microsoft.com/office/drawing/2014/main" id="{CF1065AC-C197-F33B-CA40-A415AC5D32D3}"/>
              </a:ext>
            </a:extLst>
          </p:cNvPr>
          <p:cNvGraphicFramePr>
            <a:graphicFrameLocks noGrp="1"/>
          </p:cNvGraphicFramePr>
          <p:nvPr>
            <p:ph idx="1"/>
            <p:extLst>
              <p:ext uri="{D42A27DB-BD31-4B8C-83A1-F6EECF244321}">
                <p14:modId xmlns:p14="http://schemas.microsoft.com/office/powerpoint/2010/main" val="23195441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01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3DBAD-8026-A833-0A97-0D77E7AD2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24CA0-E5BB-AEC7-7E66-D283F500DB99}"/>
              </a:ext>
            </a:extLst>
          </p:cNvPr>
          <p:cNvSpPr>
            <a:spLocks noGrp="1"/>
          </p:cNvSpPr>
          <p:nvPr>
            <p:ph type="title"/>
          </p:nvPr>
        </p:nvSpPr>
        <p:spPr>
          <a:xfrm>
            <a:off x="1216479" y="479424"/>
            <a:ext cx="2539406" cy="5343525"/>
          </a:xfrm>
        </p:spPr>
        <p:txBody>
          <a:bodyPr anchor="ctr" anchorCtr="1"/>
          <a:lstStyle/>
          <a:p>
            <a:pPr algn="ctr"/>
            <a:r>
              <a:rPr lang="en-US" dirty="0">
                <a:solidFill>
                  <a:schemeClr val="tx2"/>
                </a:solidFill>
              </a:rPr>
              <a:t>Conflicts of Interest</a:t>
            </a:r>
          </a:p>
        </p:txBody>
      </p:sp>
      <p:graphicFrame>
        <p:nvGraphicFramePr>
          <p:cNvPr id="6" name="Content Placeholder 2">
            <a:extLst>
              <a:ext uri="{FF2B5EF4-FFF2-40B4-BE49-F238E27FC236}">
                <a16:creationId xmlns:a16="http://schemas.microsoft.com/office/drawing/2014/main" id="{6C6F5EA6-2B5D-E2F0-D1DE-D96553704F5A}"/>
              </a:ext>
            </a:extLst>
          </p:cNvPr>
          <p:cNvGraphicFramePr>
            <a:graphicFrameLocks/>
          </p:cNvGraphicFramePr>
          <p:nvPr>
            <p:extLst>
              <p:ext uri="{D42A27DB-BD31-4B8C-83A1-F6EECF244321}">
                <p14:modId xmlns:p14="http://schemas.microsoft.com/office/powerpoint/2010/main" val="1547912192"/>
              </p:ext>
            </p:extLst>
          </p:nvPr>
        </p:nvGraphicFramePr>
        <p:xfrm>
          <a:off x="5492335" y="1433739"/>
          <a:ext cx="4683949" cy="419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63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E0A3-C9D1-56C0-3B10-F92CBB57AF07}"/>
              </a:ext>
            </a:extLst>
          </p:cNvPr>
          <p:cNvSpPr>
            <a:spLocks noGrp="1"/>
          </p:cNvSpPr>
          <p:nvPr>
            <p:ph type="title"/>
          </p:nvPr>
        </p:nvSpPr>
        <p:spPr/>
        <p:txBody>
          <a:bodyPr/>
          <a:lstStyle/>
          <a:p>
            <a:r>
              <a:rPr lang="en-US" dirty="0">
                <a:solidFill>
                  <a:schemeClr val="tx2"/>
                </a:solidFill>
              </a:rPr>
              <a:t>What Do I Do if I have a conflict?</a:t>
            </a:r>
            <a:br>
              <a:rPr lang="en-US" dirty="0"/>
            </a:br>
            <a:endParaRPr lang="en-US" dirty="0"/>
          </a:p>
        </p:txBody>
      </p:sp>
      <p:sp>
        <p:nvSpPr>
          <p:cNvPr id="3" name="Content Placeholder 2">
            <a:extLst>
              <a:ext uri="{FF2B5EF4-FFF2-40B4-BE49-F238E27FC236}">
                <a16:creationId xmlns:a16="http://schemas.microsoft.com/office/drawing/2014/main" id="{00E00D32-B9EB-1E7D-6B3A-9E6D1F3D7972}"/>
              </a:ext>
            </a:extLst>
          </p:cNvPr>
          <p:cNvSpPr>
            <a:spLocks noGrp="1"/>
          </p:cNvSpPr>
          <p:nvPr>
            <p:ph idx="1"/>
          </p:nvPr>
        </p:nvSpPr>
        <p:spPr/>
        <p:txBody>
          <a:bodyPr/>
          <a:lstStyle/>
          <a:p>
            <a:pPr marL="457200" indent="-457200">
              <a:buAutoNum type="arabicPeriod"/>
            </a:pPr>
            <a:r>
              <a:rPr lang="en-US" dirty="0"/>
              <a:t>Connect with your Recruiter to discuss the possibility of a conflict of interest existing.</a:t>
            </a:r>
          </a:p>
          <a:p>
            <a:pPr marL="457200" indent="-457200">
              <a:buAutoNum type="arabicPeriod"/>
            </a:pPr>
            <a:r>
              <a:rPr lang="en-US" dirty="0"/>
              <a:t>The Recruiter will advise Office of Regulatory Affairs of the relationship and we will work together to coordinate an effective solution.</a:t>
            </a:r>
          </a:p>
          <a:p>
            <a:pPr marL="457200" indent="-457200">
              <a:buAutoNum type="arabicPeriod"/>
            </a:pPr>
            <a:r>
              <a:rPr lang="en-US" dirty="0"/>
              <a:t>Solutions may include recusal from the evaluation and/or interview of the particular candidate(s) allowing you to still participate but defers to the committee for the final result, or recusal from this search in its entirety.</a:t>
            </a:r>
          </a:p>
        </p:txBody>
      </p:sp>
    </p:spTree>
    <p:extLst>
      <p:ext uri="{BB962C8B-B14F-4D97-AF65-F5344CB8AC3E}">
        <p14:creationId xmlns:p14="http://schemas.microsoft.com/office/powerpoint/2010/main" val="109895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66528-62CE-F661-8610-93BDEA61A4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C09DFA-A4E5-EBE0-17BF-00D403E81DC2}"/>
              </a:ext>
            </a:extLst>
          </p:cNvPr>
          <p:cNvSpPr>
            <a:spLocks noGrp="1"/>
          </p:cNvSpPr>
          <p:nvPr>
            <p:ph type="title"/>
          </p:nvPr>
        </p:nvSpPr>
        <p:spPr/>
        <p:txBody>
          <a:bodyPr/>
          <a:lstStyle/>
          <a:p>
            <a:r>
              <a:rPr lang="en-US" dirty="0">
                <a:solidFill>
                  <a:schemeClr val="tx2"/>
                </a:solidFill>
              </a:rPr>
              <a:t>Bias in Interviewing Training</a:t>
            </a:r>
            <a:br>
              <a:rPr lang="en-US" dirty="0"/>
            </a:br>
            <a:endParaRPr lang="en-US" dirty="0"/>
          </a:p>
        </p:txBody>
      </p:sp>
      <p:sp>
        <p:nvSpPr>
          <p:cNvPr id="3" name="Content Placeholder 2">
            <a:extLst>
              <a:ext uri="{FF2B5EF4-FFF2-40B4-BE49-F238E27FC236}">
                <a16:creationId xmlns:a16="http://schemas.microsoft.com/office/drawing/2014/main" id="{B57B9195-2919-BB57-A29B-EFBB6AC4336C}"/>
              </a:ext>
            </a:extLst>
          </p:cNvPr>
          <p:cNvSpPr>
            <a:spLocks noGrp="1"/>
          </p:cNvSpPr>
          <p:nvPr>
            <p:ph idx="1"/>
          </p:nvPr>
        </p:nvSpPr>
        <p:spPr/>
        <p:txBody>
          <a:bodyPr/>
          <a:lstStyle/>
          <a:p>
            <a:r>
              <a:rPr lang="en-US" dirty="0"/>
              <a:t>Online training through NEOGOV</a:t>
            </a:r>
          </a:p>
          <a:p>
            <a:r>
              <a:rPr lang="en-US" dirty="0"/>
              <a:t>Designed to encourage conversations around our implicit biases early in the search process to support ongoing dialogues</a:t>
            </a:r>
          </a:p>
          <a:p>
            <a:r>
              <a:rPr lang="en-US" dirty="0"/>
              <a:t>Embodies self/peer accountability as the search process takes shape</a:t>
            </a:r>
          </a:p>
          <a:p>
            <a:endParaRPr lang="en-US" dirty="0"/>
          </a:p>
          <a:p>
            <a:pPr marL="0" indent="0" algn="ctr">
              <a:buNone/>
            </a:pPr>
            <a:r>
              <a:rPr lang="en-US" b="1" dirty="0"/>
              <a:t>What are some biases that you know of?</a:t>
            </a:r>
          </a:p>
          <a:p>
            <a:pPr marL="0" indent="0">
              <a:buNone/>
            </a:pPr>
            <a:endParaRPr lang="en-US" dirty="0"/>
          </a:p>
        </p:txBody>
      </p:sp>
    </p:spTree>
    <p:extLst>
      <p:ext uri="{BB962C8B-B14F-4D97-AF65-F5344CB8AC3E}">
        <p14:creationId xmlns:p14="http://schemas.microsoft.com/office/powerpoint/2010/main" val="93330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AF4C-DDEE-CE19-350E-28EFC1C55654}"/>
              </a:ext>
            </a:extLst>
          </p:cNvPr>
          <p:cNvSpPr>
            <a:spLocks noGrp="1"/>
          </p:cNvSpPr>
          <p:nvPr>
            <p:ph type="title"/>
          </p:nvPr>
        </p:nvSpPr>
        <p:spPr>
          <a:xfrm>
            <a:off x="634269" y="1590230"/>
            <a:ext cx="3554689" cy="3363318"/>
          </a:xfrm>
        </p:spPr>
        <p:txBody>
          <a:bodyPr anchor="ctr" anchorCtr="1"/>
          <a:lstStyle/>
          <a:p>
            <a:pPr algn="ctr"/>
            <a:r>
              <a:rPr lang="en-US" dirty="0">
                <a:solidFill>
                  <a:schemeClr val="tx2"/>
                </a:solidFill>
              </a:rPr>
              <a:t>What does service on the committee look like?</a:t>
            </a:r>
          </a:p>
        </p:txBody>
      </p:sp>
      <p:sp>
        <p:nvSpPr>
          <p:cNvPr id="3" name="Content Placeholder 2">
            <a:extLst>
              <a:ext uri="{FF2B5EF4-FFF2-40B4-BE49-F238E27FC236}">
                <a16:creationId xmlns:a16="http://schemas.microsoft.com/office/drawing/2014/main" id="{3A3FFC25-372F-317D-363A-77EE12F88320}"/>
              </a:ext>
            </a:extLst>
          </p:cNvPr>
          <p:cNvSpPr txBox="1">
            <a:spLocks/>
          </p:cNvSpPr>
          <p:nvPr/>
        </p:nvSpPr>
        <p:spPr>
          <a:xfrm>
            <a:off x="4756196" y="1590231"/>
            <a:ext cx="2841875" cy="3692238"/>
          </a:xfrm>
          <a:prstGeom prst="rect">
            <a:avLst/>
          </a:prstGeom>
        </p:spPr>
        <p:txBody>
          <a:bodyPr>
            <a:no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sz="1800" b="1" u="sng" dirty="0">
                <a:solidFill>
                  <a:schemeClr val="tx2"/>
                </a:solidFill>
              </a:rPr>
              <a:t>Committee Member</a:t>
            </a:r>
          </a:p>
          <a:p>
            <a:pPr eaLnBrk="1" hangingPunct="1"/>
            <a:r>
              <a:rPr lang="en-US" sz="1800" dirty="0">
                <a:solidFill>
                  <a:schemeClr val="tx2"/>
                </a:solidFill>
              </a:rPr>
              <a:t>Maintains confidentiality</a:t>
            </a:r>
          </a:p>
          <a:p>
            <a:pPr eaLnBrk="1" hangingPunct="1"/>
            <a:r>
              <a:rPr lang="en-US" sz="1800" dirty="0">
                <a:solidFill>
                  <a:schemeClr val="tx2"/>
                </a:solidFill>
              </a:rPr>
              <a:t>Promotes the job when practicable</a:t>
            </a:r>
          </a:p>
          <a:p>
            <a:pPr eaLnBrk="1" hangingPunct="1"/>
            <a:r>
              <a:rPr lang="en-US" sz="1800" dirty="0">
                <a:solidFill>
                  <a:schemeClr val="tx2"/>
                </a:solidFill>
              </a:rPr>
              <a:t>Attends committee meetings and participates</a:t>
            </a:r>
          </a:p>
          <a:p>
            <a:pPr eaLnBrk="1" hangingPunct="1"/>
            <a:r>
              <a:rPr lang="en-US" sz="1800" dirty="0">
                <a:solidFill>
                  <a:schemeClr val="tx2"/>
                </a:solidFill>
              </a:rPr>
              <a:t>Evaluates objectively</a:t>
            </a:r>
          </a:p>
          <a:p>
            <a:pPr marL="0" indent="0" eaLnBrk="1" hangingPunct="1">
              <a:buFont typeface="Arial" panose="020B0604020202020204" pitchFamily="34" charset="0"/>
              <a:buNone/>
            </a:pPr>
            <a:endParaRPr lang="en-US" sz="1800" dirty="0">
              <a:solidFill>
                <a:schemeClr val="tx2"/>
              </a:solidFill>
            </a:endParaRPr>
          </a:p>
          <a:p>
            <a:pPr marL="0" indent="0" eaLnBrk="1" hangingPunct="1">
              <a:buFont typeface="Arial" panose="020B0604020202020204" pitchFamily="34" charset="0"/>
              <a:buNone/>
            </a:pPr>
            <a:r>
              <a:rPr lang="en-US" sz="1800" b="1" i="1" dirty="0">
                <a:solidFill>
                  <a:schemeClr val="tx2"/>
                </a:solidFill>
              </a:rPr>
              <a:t>Goal: Present the best qualified candidates forward</a:t>
            </a:r>
          </a:p>
        </p:txBody>
      </p:sp>
      <p:sp>
        <p:nvSpPr>
          <p:cNvPr id="4" name="Content Placeholder 3">
            <a:extLst>
              <a:ext uri="{FF2B5EF4-FFF2-40B4-BE49-F238E27FC236}">
                <a16:creationId xmlns:a16="http://schemas.microsoft.com/office/drawing/2014/main" id="{677579E3-9AF4-AAAD-C378-3AED43D9E258}"/>
              </a:ext>
            </a:extLst>
          </p:cNvPr>
          <p:cNvSpPr txBox="1">
            <a:spLocks/>
          </p:cNvSpPr>
          <p:nvPr/>
        </p:nvSpPr>
        <p:spPr>
          <a:xfrm>
            <a:off x="7799111" y="1590229"/>
            <a:ext cx="2713199" cy="4290875"/>
          </a:xfrm>
          <a:prstGeom prst="rect">
            <a:avLst/>
          </a:prstGeom>
        </p:spPr>
        <p:txBody>
          <a:bodyPr>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sz="1800" b="1" u="sng" dirty="0"/>
              <a:t>Committee Chair</a:t>
            </a:r>
            <a:endParaRPr lang="en-US" sz="1800" dirty="0"/>
          </a:p>
          <a:p>
            <a:pPr eaLnBrk="1" hangingPunct="1"/>
            <a:r>
              <a:rPr lang="en-US" sz="1800" dirty="0"/>
              <a:t>Leads the committee logistically</a:t>
            </a:r>
          </a:p>
          <a:p>
            <a:pPr eaLnBrk="1" hangingPunct="1"/>
            <a:r>
              <a:rPr lang="en-US" sz="1800" dirty="0"/>
              <a:t>Oversees the search process</a:t>
            </a:r>
          </a:p>
          <a:p>
            <a:pPr eaLnBrk="1" hangingPunct="1"/>
            <a:r>
              <a:rPr lang="en-US" sz="1800" dirty="0"/>
              <a:t>Coordinates with HR Recruitment/ORA</a:t>
            </a:r>
          </a:p>
          <a:p>
            <a:pPr eaLnBrk="1" hangingPunct="1"/>
            <a:r>
              <a:rPr lang="en-US" sz="1800" dirty="0"/>
              <a:t>Ensures civility and facilitation of the process</a:t>
            </a:r>
          </a:p>
          <a:p>
            <a:pPr marL="0" indent="0" eaLnBrk="1" hangingPunct="1">
              <a:buNone/>
            </a:pPr>
            <a:r>
              <a:rPr lang="en-US" sz="1800" b="1" i="1" dirty="0"/>
              <a:t>Goal: Steward the committee to success</a:t>
            </a:r>
          </a:p>
        </p:txBody>
      </p:sp>
    </p:spTree>
    <p:extLst>
      <p:ext uri="{BB962C8B-B14F-4D97-AF65-F5344CB8AC3E}">
        <p14:creationId xmlns:p14="http://schemas.microsoft.com/office/powerpoint/2010/main" val="73546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8AA0D-6BDB-9A55-8261-E0A91DDA6D4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710DE4F-0B33-745D-B097-F8E781B8B56D}"/>
              </a:ext>
            </a:extLst>
          </p:cNvPr>
          <p:cNvSpPr txBox="1">
            <a:spLocks/>
          </p:cNvSpPr>
          <p:nvPr/>
        </p:nvSpPr>
        <p:spPr>
          <a:xfrm>
            <a:off x="1027530" y="372958"/>
            <a:ext cx="4000647" cy="1281182"/>
          </a:xfrm>
          <a:prstGeom prst="rect">
            <a:avLst/>
          </a:prstGeom>
        </p:spPr>
        <p:txBody>
          <a:bodyPr anchor="ctr">
            <a:normAutofit/>
          </a:bodyPr>
          <a:lstStyle>
            <a:lvl1pPr algn="l" rtl="0" fontAlgn="base">
              <a:lnSpc>
                <a:spcPct val="90000"/>
              </a:lnSpc>
              <a:spcBef>
                <a:spcPct val="0"/>
              </a:spcBef>
              <a:spcAft>
                <a:spcPct val="0"/>
              </a:spcAft>
              <a:defRPr sz="4400" b="1" i="0" kern="1200" baseline="0">
                <a:solidFill>
                  <a:schemeClr val="bg1"/>
                </a:solidFill>
                <a:latin typeface="Roboto" panose="02000000000000000000" pitchFamily="2" charset="0"/>
                <a:ea typeface="Roboto" panose="02000000000000000000" pitchFamily="2" charset="0"/>
                <a:cs typeface="+mj-cs"/>
              </a:defRPr>
            </a:lvl1pPr>
            <a:lvl2pPr algn="l" rtl="0" fontAlgn="base">
              <a:lnSpc>
                <a:spcPct val="90000"/>
              </a:lnSpc>
              <a:spcBef>
                <a:spcPct val="0"/>
              </a:spcBef>
              <a:spcAft>
                <a:spcPct val="0"/>
              </a:spcAft>
              <a:defRPr sz="4400">
                <a:solidFill>
                  <a:schemeClr val="tx1"/>
                </a:solidFill>
                <a:latin typeface="Franklin Gothic Medium" panose="020B0603020102020204" pitchFamily="34" charset="0"/>
              </a:defRPr>
            </a:lvl2pPr>
            <a:lvl3pPr algn="l" rtl="0" fontAlgn="base">
              <a:lnSpc>
                <a:spcPct val="90000"/>
              </a:lnSpc>
              <a:spcBef>
                <a:spcPct val="0"/>
              </a:spcBef>
              <a:spcAft>
                <a:spcPct val="0"/>
              </a:spcAft>
              <a:defRPr sz="4400">
                <a:solidFill>
                  <a:schemeClr val="tx1"/>
                </a:solidFill>
                <a:latin typeface="Franklin Gothic Medium" panose="020B0603020102020204" pitchFamily="34" charset="0"/>
              </a:defRPr>
            </a:lvl3pPr>
            <a:lvl4pPr algn="l" rtl="0" fontAlgn="base">
              <a:lnSpc>
                <a:spcPct val="90000"/>
              </a:lnSpc>
              <a:spcBef>
                <a:spcPct val="0"/>
              </a:spcBef>
              <a:spcAft>
                <a:spcPct val="0"/>
              </a:spcAft>
              <a:defRPr sz="4400">
                <a:solidFill>
                  <a:schemeClr val="tx1"/>
                </a:solidFill>
                <a:latin typeface="Franklin Gothic Medium" panose="020B0603020102020204" pitchFamily="34" charset="0"/>
              </a:defRPr>
            </a:lvl4pPr>
            <a:lvl5pPr algn="l" rtl="0" fontAlgn="base">
              <a:lnSpc>
                <a:spcPct val="90000"/>
              </a:lnSpc>
              <a:spcBef>
                <a:spcPct val="0"/>
              </a:spcBef>
              <a:spcAft>
                <a:spcPct val="0"/>
              </a:spcAft>
              <a:defRPr sz="4400">
                <a:solidFill>
                  <a:schemeClr val="tx1"/>
                </a:solidFill>
                <a:latin typeface="Franklin Gothic Medium" panose="020B0603020102020204" pitchFamily="34" charset="0"/>
              </a:defRPr>
            </a:lvl5pPr>
            <a:lvl6pPr marL="457200" algn="l" rtl="0" fontAlgn="base">
              <a:lnSpc>
                <a:spcPct val="90000"/>
              </a:lnSpc>
              <a:spcBef>
                <a:spcPct val="0"/>
              </a:spcBef>
              <a:spcAft>
                <a:spcPct val="0"/>
              </a:spcAft>
              <a:defRPr sz="4400">
                <a:solidFill>
                  <a:schemeClr val="tx1"/>
                </a:solidFill>
                <a:latin typeface="Franklin Gothic Medium" panose="020B0603020102020204" pitchFamily="34" charset="0"/>
              </a:defRPr>
            </a:lvl6pPr>
            <a:lvl7pPr marL="914400" algn="l" rtl="0" fontAlgn="base">
              <a:lnSpc>
                <a:spcPct val="90000"/>
              </a:lnSpc>
              <a:spcBef>
                <a:spcPct val="0"/>
              </a:spcBef>
              <a:spcAft>
                <a:spcPct val="0"/>
              </a:spcAft>
              <a:defRPr sz="4400">
                <a:solidFill>
                  <a:schemeClr val="tx1"/>
                </a:solidFill>
                <a:latin typeface="Franklin Gothic Medium" panose="020B0603020102020204" pitchFamily="34" charset="0"/>
              </a:defRPr>
            </a:lvl7pPr>
            <a:lvl8pPr marL="1371600" algn="l" rtl="0" fontAlgn="base">
              <a:lnSpc>
                <a:spcPct val="90000"/>
              </a:lnSpc>
              <a:spcBef>
                <a:spcPct val="0"/>
              </a:spcBef>
              <a:spcAft>
                <a:spcPct val="0"/>
              </a:spcAft>
              <a:defRPr sz="4400">
                <a:solidFill>
                  <a:schemeClr val="tx1"/>
                </a:solidFill>
                <a:latin typeface="Franklin Gothic Medium" panose="020B0603020102020204" pitchFamily="34" charset="0"/>
              </a:defRPr>
            </a:lvl8pPr>
            <a:lvl9pPr marL="1828800" algn="l" rtl="0" fontAlgn="base">
              <a:lnSpc>
                <a:spcPct val="90000"/>
              </a:lnSpc>
              <a:spcBef>
                <a:spcPct val="0"/>
              </a:spcBef>
              <a:spcAft>
                <a:spcPct val="0"/>
              </a:spcAft>
              <a:defRPr sz="4400">
                <a:solidFill>
                  <a:schemeClr val="tx1"/>
                </a:solidFill>
                <a:latin typeface="Franklin Gothic Medium" panose="020B0603020102020204" pitchFamily="34" charset="0"/>
              </a:defRPr>
            </a:lvl9pPr>
          </a:lstStyle>
          <a:p>
            <a:pPr eaLnBrk="1" hangingPunct="1"/>
            <a:r>
              <a:rPr lang="en-US" sz="3000" dirty="0"/>
              <a:t>Interview Questions 101</a:t>
            </a:r>
          </a:p>
        </p:txBody>
      </p:sp>
      <p:pic>
        <p:nvPicPr>
          <p:cNvPr id="5" name="Picture 4" descr="Different colored question marks">
            <a:extLst>
              <a:ext uri="{FF2B5EF4-FFF2-40B4-BE49-F238E27FC236}">
                <a16:creationId xmlns:a16="http://schemas.microsoft.com/office/drawing/2014/main" id="{CB951F1E-C358-AE27-2A78-E69D67C0B8ED}"/>
              </a:ext>
            </a:extLst>
          </p:cNvPr>
          <p:cNvPicPr>
            <a:picLocks noChangeAspect="1"/>
          </p:cNvPicPr>
          <p:nvPr/>
        </p:nvPicPr>
        <p:blipFill>
          <a:blip r:embed="rId2"/>
          <a:srcRect l="26466" r="29851" b="-1"/>
          <a:stretch/>
        </p:blipFill>
        <p:spPr>
          <a:xfrm>
            <a:off x="7677709" y="159327"/>
            <a:ext cx="4514291" cy="6220691"/>
          </a:xfrm>
          <a:prstGeom prst="rect">
            <a:avLst/>
          </a:prstGeom>
          <a:effectLst>
            <a:outerShdw blurRad="127000" dist="50800" dir="10800000" sx="99000" sy="99000" algn="r" rotWithShape="0">
              <a:prstClr val="black">
                <a:alpha val="40000"/>
              </a:prstClr>
            </a:outerShdw>
          </a:effectLst>
        </p:spPr>
      </p:pic>
      <p:sp>
        <p:nvSpPr>
          <p:cNvPr id="7" name="Content Placeholder 2">
            <a:extLst>
              <a:ext uri="{FF2B5EF4-FFF2-40B4-BE49-F238E27FC236}">
                <a16:creationId xmlns:a16="http://schemas.microsoft.com/office/drawing/2014/main" id="{4154403D-CFDE-8286-8564-44E964B0756A}"/>
              </a:ext>
            </a:extLst>
          </p:cNvPr>
          <p:cNvSpPr>
            <a:spLocks noGrp="1"/>
          </p:cNvSpPr>
          <p:nvPr>
            <p:ph idx="1"/>
          </p:nvPr>
        </p:nvSpPr>
        <p:spPr>
          <a:xfrm>
            <a:off x="551472" y="1524735"/>
            <a:ext cx="6421121" cy="3808529"/>
          </a:xfrm>
        </p:spPr>
        <p:txBody>
          <a:bodyPr anchor="ctr">
            <a:normAutofit fontScale="92500"/>
          </a:bodyPr>
          <a:lstStyle/>
          <a:p>
            <a:r>
              <a:rPr lang="en-US" sz="2000" dirty="0"/>
              <a:t>Think about the themes of the position, e.g. interpersonal skills, technology skills, etc.</a:t>
            </a:r>
          </a:p>
          <a:p>
            <a:r>
              <a:rPr lang="en-US" sz="2000" dirty="0"/>
              <a:t>Committees should consult with the hiring manager of the questions they would like asked. </a:t>
            </a:r>
          </a:p>
          <a:p>
            <a:r>
              <a:rPr lang="en-US" sz="2000" dirty="0"/>
              <a:t>Committees are empowered to review the questions identifying areas for more clarity/campus specific needs (e.g., experience with a specific population, etc.)</a:t>
            </a:r>
          </a:p>
          <a:p>
            <a:r>
              <a:rPr lang="en-US" sz="2000" dirty="0"/>
              <a:t>Good questions are:</a:t>
            </a:r>
          </a:p>
          <a:p>
            <a:pPr lvl="1"/>
            <a:r>
              <a:rPr lang="en-US" sz="2000" dirty="0"/>
              <a:t>Quantifiable</a:t>
            </a:r>
          </a:p>
          <a:p>
            <a:pPr lvl="1"/>
            <a:r>
              <a:rPr lang="en-US" sz="2000" dirty="0"/>
              <a:t>Balanced between “technical” and behavioral</a:t>
            </a:r>
          </a:p>
          <a:p>
            <a:pPr lvl="1"/>
            <a:r>
              <a:rPr lang="en-US" sz="2000" dirty="0"/>
              <a:t>Allow for candidates to highlight their experience and transferable skills</a:t>
            </a:r>
          </a:p>
        </p:txBody>
      </p:sp>
    </p:spTree>
    <p:extLst>
      <p:ext uri="{BB962C8B-B14F-4D97-AF65-F5344CB8AC3E}">
        <p14:creationId xmlns:p14="http://schemas.microsoft.com/office/powerpoint/2010/main" val="3657022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350C-1EF4-A229-1F42-BB66317BAB3F}"/>
              </a:ext>
            </a:extLst>
          </p:cNvPr>
          <p:cNvSpPr>
            <a:spLocks noGrp="1"/>
          </p:cNvSpPr>
          <p:nvPr>
            <p:ph type="title"/>
          </p:nvPr>
        </p:nvSpPr>
        <p:spPr>
          <a:xfrm>
            <a:off x="841249" y="548640"/>
            <a:ext cx="3600860" cy="5431536"/>
          </a:xfrm>
        </p:spPr>
        <p:txBody>
          <a:bodyPr>
            <a:normAutofit/>
          </a:bodyPr>
          <a:lstStyle/>
          <a:p>
            <a:r>
              <a:rPr lang="en-US" sz="4267" dirty="0">
                <a:solidFill>
                  <a:schemeClr val="tx2"/>
                </a:solidFill>
              </a:rPr>
              <a:t>Once applications are released…</a:t>
            </a:r>
          </a:p>
        </p:txBody>
      </p:sp>
      <p:sp>
        <p:nvSpPr>
          <p:cNvPr id="3" name="Content Placeholder 2">
            <a:extLst>
              <a:ext uri="{FF2B5EF4-FFF2-40B4-BE49-F238E27FC236}">
                <a16:creationId xmlns:a16="http://schemas.microsoft.com/office/drawing/2014/main" id="{0F844751-7F8E-6CE1-39F3-83EC2FA43A81}"/>
              </a:ext>
            </a:extLst>
          </p:cNvPr>
          <p:cNvSpPr>
            <a:spLocks noGrp="1"/>
          </p:cNvSpPr>
          <p:nvPr>
            <p:ph idx="1"/>
          </p:nvPr>
        </p:nvSpPr>
        <p:spPr>
          <a:xfrm>
            <a:off x="5126418" y="552091"/>
            <a:ext cx="6224335" cy="5431536"/>
          </a:xfrm>
        </p:spPr>
        <p:txBody>
          <a:bodyPr anchor="ctr">
            <a:normAutofit/>
          </a:bodyPr>
          <a:lstStyle/>
          <a:p>
            <a:r>
              <a:rPr lang="en-US" sz="2267" dirty="0"/>
              <a:t>Committee members will independently review </a:t>
            </a:r>
            <a:r>
              <a:rPr lang="en-US" sz="2267" b="1" u="sng" dirty="0"/>
              <a:t>all candidates</a:t>
            </a:r>
          </a:p>
          <a:p>
            <a:r>
              <a:rPr lang="en-US" sz="2267" dirty="0"/>
              <a:t>Reviews are maintained within the Search Packet</a:t>
            </a:r>
          </a:p>
          <a:p>
            <a:r>
              <a:rPr lang="en-US" sz="2267" dirty="0"/>
              <a:t>If conflicts of interest are present, identified members would recuse themselves from the review of this candidate</a:t>
            </a:r>
          </a:p>
          <a:p>
            <a:r>
              <a:rPr lang="en-US" sz="2267" dirty="0"/>
              <a:t>Things happening during the review:</a:t>
            </a:r>
          </a:p>
          <a:p>
            <a:pPr lvl="1"/>
            <a:r>
              <a:rPr lang="en-US" sz="2267" dirty="0"/>
              <a:t>Verification of the answers provided</a:t>
            </a:r>
          </a:p>
          <a:p>
            <a:pPr lvl="1"/>
            <a:r>
              <a:rPr lang="en-US" sz="2267" dirty="0"/>
              <a:t>Assessment of the candidate based on the Minimum Requirements, Preferred Requirements, and any other relevant information</a:t>
            </a:r>
          </a:p>
          <a:p>
            <a:endParaRPr lang="en-US" sz="2267" dirty="0"/>
          </a:p>
        </p:txBody>
      </p:sp>
    </p:spTree>
    <p:extLst>
      <p:ext uri="{BB962C8B-B14F-4D97-AF65-F5344CB8AC3E}">
        <p14:creationId xmlns:p14="http://schemas.microsoft.com/office/powerpoint/2010/main" val="8820198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CSU BRAND">
      <a:dk1>
        <a:srgbClr val="184171"/>
      </a:dk1>
      <a:lt1>
        <a:srgbClr val="FFFFFF"/>
      </a:lt1>
      <a:dk2>
        <a:srgbClr val="205999"/>
      </a:dk2>
      <a:lt2>
        <a:srgbClr val="FFFFFF"/>
      </a:lt2>
      <a:accent1>
        <a:srgbClr val="B5D3EC"/>
      </a:accent1>
      <a:accent2>
        <a:srgbClr val="184171"/>
      </a:accent2>
      <a:accent3>
        <a:srgbClr val="FFDA49"/>
      </a:accent3>
      <a:accent4>
        <a:srgbClr val="6E7880"/>
      </a:accent4>
      <a:accent5>
        <a:srgbClr val="5B9BD5"/>
      </a:accent5>
      <a:accent6>
        <a:srgbClr val="04D9D9"/>
      </a:accent6>
      <a:hlink>
        <a:srgbClr val="D7F205"/>
      </a:hlink>
      <a:folHlink>
        <a:srgbClr val="F28F3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ing_CCSU_Powerpt_template" id="{633DD94A-ABE7-2442-9432-3943E5D0CBAB}" vid="{D861E590-DED0-4542-9431-1F98A13E26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4efceb-1cec-4d27-aec7-2eaef3a11372">
      <Terms xmlns="http://schemas.microsoft.com/office/infopath/2007/PartnerControls"/>
    </lcf76f155ced4ddcb4097134ff3c332f>
    <TaxCatchAll xmlns="94829d61-8ed1-400f-b81c-134edc64e8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1FAB7F5F953C4EBF790EBE52576E17" ma:contentTypeVersion="13" ma:contentTypeDescription="Create a new document." ma:contentTypeScope="" ma:versionID="aae0cad8fce0f3bbe7a1ca46a3c0bdac">
  <xsd:schema xmlns:xsd="http://www.w3.org/2001/XMLSchema" xmlns:xs="http://www.w3.org/2001/XMLSchema" xmlns:p="http://schemas.microsoft.com/office/2006/metadata/properties" xmlns:ns2="fc4efceb-1cec-4d27-aec7-2eaef3a11372" xmlns:ns3="94829d61-8ed1-400f-b81c-134edc64e86c" targetNamespace="http://schemas.microsoft.com/office/2006/metadata/properties" ma:root="true" ma:fieldsID="8d684837ca18c3993f696d01a0684a97" ns2:_="" ns3:_="">
    <xsd:import namespace="fc4efceb-1cec-4d27-aec7-2eaef3a11372"/>
    <xsd:import namespace="94829d61-8ed1-400f-b81c-134edc64e86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efceb-1cec-4d27-aec7-2eaef3a113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529b43b-f1ef-4cba-aaa1-48c64b82b3e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829d61-8ed1-400f-b81c-134edc64e86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682cd32-0bf6-4462-816b-a297f56388f7}" ma:internalName="TaxCatchAll" ma:showField="CatchAllData" ma:web="94829d61-8ed1-400f-b81c-134edc64e86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357D2A-DC9C-4E64-B106-D4D2B8D53EB6}">
  <ds:schemaRefs>
    <ds:schemaRef ds:uri="http://purl.org/dc/dcmitype/"/>
    <ds:schemaRef ds:uri="http://schemas.microsoft.com/office/2006/metadata/properties"/>
    <ds:schemaRef ds:uri="21b67846-b07d-4787-a239-442e4f3c25ae"/>
    <ds:schemaRef ds:uri="http://schemas.microsoft.com/office/2006/documentManagement/types"/>
    <ds:schemaRef ds:uri="http://purl.org/dc/terms/"/>
    <ds:schemaRef ds:uri="ad13c802-54a2-4f1a-9dbc-8dc38d3b6f43"/>
    <ds:schemaRef ds:uri="http://www.w3.org/XML/1998/namespace"/>
    <ds:schemaRef ds:uri="http://purl.org/dc/elements/1.1/"/>
    <ds:schemaRef ds:uri="http://schemas.microsoft.com/office/infopath/2007/PartnerControls"/>
    <ds:schemaRef ds:uri="http://schemas.openxmlformats.org/package/2006/metadata/core-properties"/>
    <ds:schemaRef ds:uri="fc4efceb-1cec-4d27-aec7-2eaef3a11372"/>
    <ds:schemaRef ds:uri="94829d61-8ed1-400f-b81c-134edc64e86c"/>
  </ds:schemaRefs>
</ds:datastoreItem>
</file>

<file path=customXml/itemProps2.xml><?xml version="1.0" encoding="utf-8"?>
<ds:datastoreItem xmlns:ds="http://schemas.openxmlformats.org/officeDocument/2006/customXml" ds:itemID="{75629DFB-7D07-43A8-BF98-C9C12A44C1FF}">
  <ds:schemaRefs>
    <ds:schemaRef ds:uri="http://schemas.microsoft.com/sharepoint/v3/contenttype/forms"/>
  </ds:schemaRefs>
</ds:datastoreItem>
</file>

<file path=customXml/itemProps3.xml><?xml version="1.0" encoding="utf-8"?>
<ds:datastoreItem xmlns:ds="http://schemas.openxmlformats.org/officeDocument/2006/customXml" ds:itemID="{8C7CC96B-C418-4018-B772-75E7F27C0E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4efceb-1cec-4d27-aec7-2eaef3a11372"/>
    <ds:schemaRef ds:uri="94829d61-8ed1-400f-b81c-134edc64e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329c570-b580-4223-803b-427d800e81b6}" enabled="0" method="" siteId="{2329c570-b580-4223-803b-427d800e81b6}" removed="1"/>
</clbl:labelList>
</file>

<file path=docProps/app.xml><?xml version="1.0" encoding="utf-8"?>
<Properties xmlns="http://schemas.openxmlformats.org/officeDocument/2006/extended-properties" xmlns:vt="http://schemas.openxmlformats.org/officeDocument/2006/docPropsVTypes">
  <Template/>
  <TotalTime>577</TotalTime>
  <Words>1864</Words>
  <Application>Microsoft Office PowerPoint</Application>
  <PresentationFormat>Widescreen</PresentationFormat>
  <Paragraphs>156</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Franklin Gothic Medium</vt:lpstr>
      <vt:lpstr>Franklin Gothic Book</vt:lpstr>
      <vt:lpstr>Roboto Medium</vt:lpstr>
      <vt:lpstr>Calibri</vt:lpstr>
      <vt:lpstr>Arial</vt:lpstr>
      <vt:lpstr>Roboto</vt:lpstr>
      <vt:lpstr>ADelle Sans</vt:lpstr>
      <vt:lpstr>Lato</vt:lpstr>
      <vt:lpstr>Office Theme</vt:lpstr>
      <vt:lpstr>An Equity-Focused Search at Central Connecticut State University  Presented by the Office of Regulatory Affairs </vt:lpstr>
      <vt:lpstr>Back to Basics: Connection to the Bigger Picture</vt:lpstr>
      <vt:lpstr>Confidentiality</vt:lpstr>
      <vt:lpstr>Conflicts of Interest</vt:lpstr>
      <vt:lpstr>What Do I Do if I have a conflict? </vt:lpstr>
      <vt:lpstr>Bias in Interviewing Training </vt:lpstr>
      <vt:lpstr>What does service on the committee look like?</vt:lpstr>
      <vt:lpstr>PowerPoint Presentation</vt:lpstr>
      <vt:lpstr>Once applications are released…</vt:lpstr>
      <vt:lpstr>Applicants are evaluated on…</vt:lpstr>
      <vt:lpstr>What not to do in the applicant review…</vt:lpstr>
      <vt:lpstr>What exactly am I evaluating?</vt:lpstr>
      <vt:lpstr>Example of  Qualifications</vt:lpstr>
      <vt:lpstr>If you find incongruencies…</vt:lpstr>
      <vt:lpstr>Everyone did their reviews, now what?</vt:lpstr>
      <vt:lpstr>What is the Applicant Screening Tool?</vt:lpstr>
      <vt:lpstr>Are you confused yet?</vt:lpstr>
      <vt:lpstr>PowerPoint Presentation</vt:lpstr>
      <vt:lpstr>Determining Who Interviews</vt:lpstr>
      <vt:lpstr>Do they meet the Minimums?</vt:lpstr>
      <vt:lpstr>Do they meet the Minimums?</vt:lpstr>
      <vt:lpstr>Interview Best Practices</vt:lpstr>
      <vt:lpstr>Writing Strengths &amp; Weaknesses</vt:lpstr>
      <vt:lpstr>What Would You Improve?</vt:lpstr>
      <vt:lpstr>Position: Enrollment Management Specialist</vt:lpstr>
      <vt:lpstr>What is ORA Looking For in Our Review?</vt:lpstr>
      <vt:lpstr>Second-Round Interviews</vt:lpstr>
      <vt:lpstr>Summing It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Holly Drive, Newington</dc:title>
  <dc:creator>Claffey, George F. (CIO)</dc:creator>
  <cp:lastModifiedBy>Cannon-Klemenz, Rebecca J. (Office of Regulatory Affairs)</cp:lastModifiedBy>
  <cp:revision>3</cp:revision>
  <cp:lastPrinted>2023-03-06T19:08:18Z</cp:lastPrinted>
  <dcterms:created xsi:type="dcterms:W3CDTF">2023-03-05T00:09:12Z</dcterms:created>
  <dcterms:modified xsi:type="dcterms:W3CDTF">2026-03-10T12:31:35Z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0x010100CF1FAB7F5F953C4EBF790EBE52576E17</vt:lpwstr>
  </property>
  <property fmtid="{D5CDD505-2E9C-101B-9397-08002B2CF9AE}" pid="3" name="MediaServiceImageTags">
    <vt:lpwstr/>
  </property>
</Properties>
</file>