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7" r:id="rId1"/>
  </p:sldMasterIdLst>
  <p:notesMasterIdLst>
    <p:notesMasterId r:id="rId20"/>
  </p:notesMasterIdLst>
  <p:handoutMasterIdLst>
    <p:handoutMasterId r:id="rId21"/>
  </p:handoutMasterIdLst>
  <p:sldIdLst>
    <p:sldId id="698" r:id="rId2"/>
    <p:sldId id="913" r:id="rId3"/>
    <p:sldId id="925" r:id="rId4"/>
    <p:sldId id="914" r:id="rId5"/>
    <p:sldId id="915" r:id="rId6"/>
    <p:sldId id="916" r:id="rId7"/>
    <p:sldId id="917" r:id="rId8"/>
    <p:sldId id="918" r:id="rId9"/>
    <p:sldId id="919" r:id="rId10"/>
    <p:sldId id="391" r:id="rId11"/>
    <p:sldId id="920" r:id="rId12"/>
    <p:sldId id="921" r:id="rId13"/>
    <p:sldId id="923" r:id="rId14"/>
    <p:sldId id="922" r:id="rId15"/>
    <p:sldId id="446" r:id="rId16"/>
    <p:sldId id="447" r:id="rId17"/>
    <p:sldId id="448" r:id="rId18"/>
    <p:sldId id="924" r:id="rId1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39" autoAdjust="0"/>
  </p:normalViewPr>
  <p:slideViewPr>
    <p:cSldViewPr>
      <p:cViewPr>
        <p:scale>
          <a:sx n="90" d="100"/>
          <a:sy n="90" d="100"/>
        </p:scale>
        <p:origin x="123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7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F333B8-522A-4BF7-824A-98879743C20E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5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0C6BDE-55D6-42B2-941D-29F99A1CDA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342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E064D81E-2086-4053-8B1C-B1E2C23543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2E98961E-913A-43CD-915B-3BB4E188DA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6:40</a:t>
            </a: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293AF539-3F8F-48CA-B0AF-A9C759E94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FBA705-D66C-49AD-95CD-A80363F111A9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68313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11:24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3:55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4:36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5:08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>
            <a:extLst>
              <a:ext uri="{FF2B5EF4-FFF2-40B4-BE49-F238E27FC236}">
                <a16:creationId xmlns:a16="http://schemas.microsoft.com/office/drawing/2014/main" id="{083FE5B3-B6BC-4A1B-97D5-6290765873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>
            <a:extLst>
              <a:ext uri="{FF2B5EF4-FFF2-40B4-BE49-F238E27FC236}">
                <a16:creationId xmlns:a16="http://schemas.microsoft.com/office/drawing/2014/main" id="{A3D5FB0E-30EB-48E5-A303-48AEC0D198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4:10</a:t>
            </a:r>
          </a:p>
        </p:txBody>
      </p:sp>
      <p:sp>
        <p:nvSpPr>
          <p:cNvPr id="236548" name="Slide Number Placeholder 3">
            <a:extLst>
              <a:ext uri="{FF2B5EF4-FFF2-40B4-BE49-F238E27FC236}">
                <a16:creationId xmlns:a16="http://schemas.microsoft.com/office/drawing/2014/main" id="{D31CCEFF-3F88-4794-B6A8-838220F11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9BA4D0-5915-4DE3-9EFD-5C7EEDCF4C34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0526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00:52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7:17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F8BF44-46B9-4FC4-8091-10AA237EC2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54172-B693-4C15-8B3B-4F311D2842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9644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2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2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2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3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6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2EF2A-CE6B-4B02-881D-2950A5BA22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522069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E7AE6-9374-446B-8CAE-A73AB8C25A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045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333C-763C-429C-85F5-853D579E90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94641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0769-9FEA-4289-8D20-5751AC4A08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16988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F4BE-6CE0-41F4-B174-9625B4829C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93382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59B06-58B5-43F2-A024-861C1D3F9A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444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C24E-68EE-41E0-80BA-470B439F01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13735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AE7B-E908-4F72-AC78-18177A6DD3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8095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CE6D8-FF3A-4630-809B-E73277761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1111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E8D59-29E8-426C-B60D-6EC9F5F840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19005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1795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ransition spd="med">
    <p:random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54B4-66ED-4126-CA1C-614C0610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Mulligan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C085-DF7A-B8DC-1A92-33B61229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Clinical Application of Mulligan’s MWM and Taping Techniques of the Ankle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49687-F276-04BF-E706-2BA93D3B8E80}"/>
              </a:ext>
            </a:extLst>
          </p:cNvPr>
          <p:cNvSpPr txBox="1"/>
          <p:nvPr/>
        </p:nvSpPr>
        <p:spPr>
          <a:xfrm>
            <a:off x="4517207" y="324986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>
                <a:latin typeface="+mn-lt"/>
              </a:rPr>
              <a:t>Julie Paolino MS PT ATC MCTA </a:t>
            </a:r>
          </a:p>
          <a:p>
            <a:r>
              <a:rPr lang="en-US" altLang="en-US" dirty="0">
                <a:latin typeface="+mn-lt"/>
              </a:rPr>
              <a:t>Robert Huyler DPT CMP CIDN </a:t>
            </a:r>
          </a:p>
        </p:txBody>
      </p:sp>
      <p:pic>
        <p:nvPicPr>
          <p:cNvPr id="4" name="Picture 2054" descr="bm">
            <a:extLst>
              <a:ext uri="{FF2B5EF4-FFF2-40B4-BE49-F238E27FC236}">
                <a16:creationId xmlns:a16="http://schemas.microsoft.com/office/drawing/2014/main" id="{83DE8C77-494A-3B33-A561-F91CCF1E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00450" cy="246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60970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n>
                  <a:noFill/>
                </a:ln>
                <a:solidFill>
                  <a:srgbClr val="FFFF00"/>
                </a:solidFill>
                <a:effectLst/>
              </a:rPr>
              <a:t>A.T.F. Ligament with inversion</a:t>
            </a:r>
          </a:p>
        </p:txBody>
      </p:sp>
      <p:pic>
        <p:nvPicPr>
          <p:cNvPr id="31747" name="Picture 3" descr="invs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3533"/>
            <a:ext cx="5334000" cy="381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4132263" y="3962400"/>
            <a:ext cx="473075" cy="228600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929063" y="3276600"/>
            <a:ext cx="541337" cy="609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876800" y="3886200"/>
            <a:ext cx="2709862" cy="835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solidFill>
                  <a:schemeClr val="bg1"/>
                </a:solidFill>
              </a:rPr>
              <a:t>Tension in ATFL pulls fib. forward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Ankle Sprains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Test: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 with passive </a:t>
            </a:r>
            <a:r>
              <a:rPr lang="en-US" dirty="0" err="1"/>
              <a:t>Plantarflexion</a:t>
            </a:r>
            <a:r>
              <a:rPr lang="en-US" dirty="0"/>
              <a:t>(PF) and Inversion (INV)</a:t>
            </a:r>
          </a:p>
          <a:p>
            <a:endParaRPr lang="en-US" dirty="0"/>
          </a:p>
          <a:p>
            <a:r>
              <a:rPr lang="en-US" dirty="0"/>
              <a:t>Mulligan Theory: Fibula positioned </a:t>
            </a:r>
            <a:r>
              <a:rPr lang="en-US" dirty="0" err="1"/>
              <a:t>anteriorly</a:t>
            </a:r>
            <a:r>
              <a:rPr lang="en-US" dirty="0"/>
              <a:t> relative to tibia (“Positional Fault”)  when repositioned passive PF and Inv is </a:t>
            </a:r>
            <a:r>
              <a:rPr lang="en-US" dirty="0">
                <a:solidFill>
                  <a:srgbClr val="FF0000"/>
                </a:solidFill>
              </a:rPr>
              <a:t>PAINFREE</a:t>
            </a: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Ankle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In lateral ankle injuries prime injury occurs between tibia and fibula </a:t>
            </a:r>
            <a:br>
              <a:rPr lang="en-US" sz="3200" dirty="0"/>
            </a:b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taping restricts motion  secondary to DF/EV foot</a:t>
            </a:r>
          </a:p>
          <a:p>
            <a:r>
              <a:rPr lang="en-US" dirty="0"/>
              <a:t>Traditional taping does not allow for PF/INV and unable to move ankle and decrease swelling</a:t>
            </a:r>
          </a:p>
          <a:p>
            <a:r>
              <a:rPr lang="en-US" dirty="0"/>
              <a:t>Traditional taping “useless”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Mulligan Taping for Acute Lateral Ankle Sprains </a:t>
            </a:r>
          </a:p>
          <a:p>
            <a:pPr>
              <a:buNone/>
            </a:pP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MWM IMMEDIATELY!  </a:t>
            </a:r>
            <a:br>
              <a:rPr lang="en-US" b="1" dirty="0"/>
            </a:br>
            <a:r>
              <a:rPr lang="en-US" b="1" dirty="0"/>
              <a:t>    </a:t>
            </a:r>
          </a:p>
          <a:p>
            <a:pPr>
              <a:buNone/>
            </a:pPr>
            <a:r>
              <a:rPr lang="en-US" b="1" dirty="0"/>
              <a:t>TAPE   IMMEDIATELY!</a:t>
            </a:r>
          </a:p>
        </p:txBody>
      </p:sp>
      <p:grpSp>
        <p:nvGrpSpPr>
          <p:cNvPr id="4" name="Group 1027">
            <a:extLst>
              <a:ext uri="{FF2B5EF4-FFF2-40B4-BE49-F238E27FC236}">
                <a16:creationId xmlns:a16="http://schemas.microsoft.com/office/drawing/2014/main" id="{06C558E3-EA34-C1E5-361C-FA8CD6DC3E62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124199"/>
            <a:ext cx="3581400" cy="3124200"/>
            <a:chOff x="720" y="1248"/>
            <a:chExt cx="3840" cy="2880"/>
          </a:xfrm>
        </p:grpSpPr>
        <p:pic>
          <p:nvPicPr>
            <p:cNvPr id="5" name="Picture 1028" descr="fibtape3">
              <a:extLst>
                <a:ext uri="{FF2B5EF4-FFF2-40B4-BE49-F238E27FC236}">
                  <a16:creationId xmlns:a16="http://schemas.microsoft.com/office/drawing/2014/main" id="{1DF3C266-9782-ADAE-4AF7-99454470B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48"/>
              <a:ext cx="384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1029">
              <a:extLst>
                <a:ext uri="{FF2B5EF4-FFF2-40B4-BE49-F238E27FC236}">
                  <a16:creationId xmlns:a16="http://schemas.microsoft.com/office/drawing/2014/main" id="{6081B458-A456-7CB7-AACF-4761C9641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216"/>
              <a:ext cx="240" cy="24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30">
              <a:extLst>
                <a:ext uri="{FF2B5EF4-FFF2-40B4-BE49-F238E27FC236}">
                  <a16:creationId xmlns:a16="http://schemas.microsoft.com/office/drawing/2014/main" id="{51D5A19B-C963-4D80-A99B-875281C32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120"/>
              <a:ext cx="288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031">
              <a:extLst>
                <a:ext uri="{FF2B5EF4-FFF2-40B4-BE49-F238E27FC236}">
                  <a16:creationId xmlns:a16="http://schemas.microsoft.com/office/drawing/2014/main" id="{C6D314CE-D36F-18E9-94B3-A86B00972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120"/>
              <a:ext cx="96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032">
              <a:extLst>
                <a:ext uri="{FF2B5EF4-FFF2-40B4-BE49-F238E27FC236}">
                  <a16:creationId xmlns:a16="http://schemas.microsoft.com/office/drawing/2014/main" id="{D643322B-C0A4-F3DE-A30F-11C3C11AA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736"/>
              <a:ext cx="48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33">
              <a:extLst>
                <a:ext uri="{FF2B5EF4-FFF2-40B4-BE49-F238E27FC236}">
                  <a16:creationId xmlns:a16="http://schemas.microsoft.com/office/drawing/2014/main" id="{791558FF-ED2C-1078-A76F-9C078DB490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36"/>
              <a:ext cx="48" cy="1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34">
              <a:extLst>
                <a:ext uri="{FF2B5EF4-FFF2-40B4-BE49-F238E27FC236}">
                  <a16:creationId xmlns:a16="http://schemas.microsoft.com/office/drawing/2014/main" id="{07472E7E-F3EC-E98F-D971-B756541A92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456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35">
              <a:extLst>
                <a:ext uri="{FF2B5EF4-FFF2-40B4-BE49-F238E27FC236}">
                  <a16:creationId xmlns:a16="http://schemas.microsoft.com/office/drawing/2014/main" id="{03E5AE4A-A3FA-2FFE-A61E-F5BAC160A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3648"/>
              <a:ext cx="297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2nd strip of tape</a:t>
              </a:r>
            </a:p>
          </p:txBody>
        </p:sp>
      </p:grpSp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Ankle sprain - distal fibula MWM</a:t>
            </a:r>
            <a:br>
              <a:rPr lang="en-US" dirty="0"/>
            </a:br>
            <a:r>
              <a:rPr lang="en-US" dirty="0"/>
              <a:t>Reference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Char char="•"/>
              <a:defRPr/>
            </a:pPr>
            <a:r>
              <a:rPr lang="en-US" sz="2800" dirty="0" err="1"/>
              <a:t>Kavanagh</a:t>
            </a:r>
            <a:r>
              <a:rPr lang="en-US" sz="2800" dirty="0"/>
              <a:t> J. (1999) Is there a positional fault at the tibiofibular joint in patients with acute or chronic ankle sprains compared to normals. Manual Therapy, 4(1), 19-24.</a:t>
            </a:r>
          </a:p>
          <a:p>
            <a:pPr marL="342900" indent="-342900">
              <a:lnSpc>
                <a:spcPct val="80000"/>
              </a:lnSpc>
              <a:buFontTx/>
              <a:buChar char="•"/>
              <a:defRPr/>
            </a:pPr>
            <a:endParaRPr lang="en-US" sz="2800" dirty="0"/>
          </a:p>
          <a:p>
            <a:pPr marL="342900" indent="-342900">
              <a:lnSpc>
                <a:spcPct val="80000"/>
              </a:lnSpc>
              <a:buFontTx/>
              <a:buChar char="•"/>
              <a:defRPr/>
            </a:pPr>
            <a:r>
              <a:rPr lang="en-US" sz="2800" dirty="0"/>
              <a:t>Results indicated a significantly greater amount of movement per unit force after ankle sprains.</a:t>
            </a:r>
          </a:p>
          <a:p>
            <a:pPr lvl="1" eaLnBrk="1" hangingPunct="1">
              <a:lnSpc>
                <a:spcPct val="90000"/>
              </a:lnSpc>
              <a:buFont typeface="Wingdings 2" pitchFamily="-65" charset="2"/>
              <a:buNone/>
              <a:defRPr/>
            </a:pPr>
            <a:endParaRPr lang="en-US" sz="2800" dirty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1000" dirty="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  <a:buFont typeface="Wingdings 2" pitchFamily="-65" charset="2"/>
              <a:buNone/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2200" dirty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300" dirty="0">
              <a:ea typeface="ＭＳ Ｐゴシック" pitchFamily="-65" charset="-128"/>
            </a:endParaRP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Ankle sprain - distal fibula </a:t>
            </a:r>
            <a:r>
              <a:rPr lang="en-US" dirty="0" err="1"/>
              <a:t>Mwm</a:t>
            </a:r>
            <a:br>
              <a:rPr lang="en-US" dirty="0"/>
            </a:br>
            <a:r>
              <a:rPr lang="en-US" dirty="0"/>
              <a:t>Reference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800"/>
              <a:t>Hubbard T, Hertel J, Sherbondy P. (2006) Fibular position in individuals with self-reported chronic ankle instability. Journal of Orthopedic and Sports Physical Therapy, 36(1) 3-9.</a:t>
            </a:r>
          </a:p>
          <a:p>
            <a:pPr lvl="1" eaLnBrk="1" hangingPunct="1">
              <a:lnSpc>
                <a:spcPct val="90000"/>
              </a:lnSpc>
              <a:buFont typeface="Wingdings 2" pitchFamily="-65" charset="2"/>
              <a:buNone/>
            </a:pPr>
            <a:endParaRPr lang="en-US" sz="2800"/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Conclusion: Fibula positioned more anteriorly in relation to tibia in CAI than control group</a:t>
            </a:r>
          </a:p>
          <a:p>
            <a:pPr lvl="1" eaLnBrk="1" hangingPunct="1">
              <a:lnSpc>
                <a:spcPct val="90000"/>
              </a:lnSpc>
            </a:pPr>
            <a:endParaRPr lang="en-US" sz="280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100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  <a:buFont typeface="Wingdings 2" pitchFamily="-65" charset="2"/>
              <a:buNone/>
            </a:pPr>
            <a:endParaRPr lang="en-US" sz="220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20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20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20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300">
              <a:ea typeface="ＭＳ Ｐゴシック" pitchFamily="-65" charset="-128"/>
            </a:endParaRP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Ankle sprain - distal fibula MWM</a:t>
            </a:r>
            <a:br>
              <a:rPr lang="en-US" dirty="0"/>
            </a:br>
            <a:r>
              <a:rPr lang="en-US" dirty="0"/>
              <a:t>	Reference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91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800" dirty="0"/>
              <a:t>Hubbard T., Hertel J. (2008). Anterior positional fault of the fibula after subacute lateral ankle sprain. Manual Therapy, 13(1): 63-67.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ym typeface="Arial" charset="0"/>
              </a:rPr>
              <a:t>Results: 82% (n=11) of ankle sprains had anteriorly positioned fibula as well as direct correlation between amount of swelling and anterior position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1000" dirty="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  <a:buFont typeface="Wingdings 2" pitchFamily="-65" charset="2"/>
              <a:buNone/>
            </a:pPr>
            <a:endParaRPr lang="en-US" sz="2200" dirty="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200" dirty="0">
              <a:ea typeface="ＭＳ Ｐゴシック" pitchFamily="-65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sz="2200" dirty="0">
              <a:ea typeface="ＭＳ Ｐゴシック" pitchFamily="-65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sz="2200" dirty="0">
              <a:ea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300" dirty="0">
              <a:ea typeface="ＭＳ Ｐゴシック" pitchFamily="-65" charset="-128"/>
            </a:endParaRP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9" y="272044"/>
            <a:ext cx="7765321" cy="1326321"/>
          </a:xfrm>
        </p:spPr>
        <p:txBody>
          <a:bodyPr>
            <a:normAutofit/>
          </a:bodyPr>
          <a:lstStyle/>
          <a:p>
            <a:r>
              <a:rPr lang="en-US" sz="3100" dirty="0"/>
              <a:t>Inversion Ankle Sprain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81432"/>
            <a:ext cx="7765322" cy="3695136"/>
          </a:xfrm>
        </p:spPr>
        <p:txBody>
          <a:bodyPr>
            <a:noAutofit/>
          </a:bodyPr>
          <a:lstStyle/>
          <a:p>
            <a:r>
              <a:rPr lang="en-US" sz="2000" dirty="0" err="1"/>
              <a:t>Moiler</a:t>
            </a:r>
            <a:r>
              <a:rPr lang="en-US" sz="2000" dirty="0"/>
              <a:t> </a:t>
            </a:r>
            <a:r>
              <a:rPr lang="en-US" sz="2000" dirty="0" err="1"/>
              <a:t>K.,Hall</a:t>
            </a:r>
            <a:r>
              <a:rPr lang="en-US" sz="2000" dirty="0"/>
              <a:t> T., Robinson K. (2006). The Role of Fibula tape in the prevention of ankle injury in basketball: a pilot study. JOSPT, Sept.</a:t>
            </a:r>
          </a:p>
          <a:p>
            <a:r>
              <a:rPr lang="en-US" sz="2000" dirty="0"/>
              <a:t>Results: 443 basketball exposures resulted in 11 ankle injuries. All injuries occurred in subjects with a history of previous ankle sprains. Significantly less ankle injuries were sustained by members of the  fibula repositioning taping (FRT) condition compared to the control group</a:t>
            </a:r>
          </a:p>
          <a:p>
            <a:r>
              <a:rPr lang="en-US" sz="2000" dirty="0"/>
              <a:t>Conclusion: study provided preliminary data regarding the prophylactic effects of FRT on ankle injuries in basketball players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B353259-9CD7-4902-B1BD-F1DFA36B1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1C41A81-AEB6-4AA3-9F21-BCE7FF752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dirty="0">
                <a:latin typeface="Roboto" panose="02000000000000000000" pitchFamily="2" charset="0"/>
              </a:rPr>
              <a:t>1.</a:t>
            </a:r>
            <a:r>
              <a:rPr lang="en-US" dirty="0">
                <a:effectLst/>
                <a:latin typeface="Roboto" panose="02000000000000000000" pitchFamily="2" charset="0"/>
              </a:rPr>
              <a:t>Describe the principles and indications of Mulligan’s Mobilization with Movement as applied to the ankle joint.</a:t>
            </a:r>
          </a:p>
          <a:p>
            <a:pPr>
              <a:buNone/>
            </a:pPr>
            <a:endParaRPr lang="en-US" dirty="0">
              <a:latin typeface="Roboto" panose="02000000000000000000" pitchFamily="2" charset="0"/>
            </a:endParaRPr>
          </a:p>
          <a:p>
            <a:pPr>
              <a:buNone/>
            </a:pPr>
            <a:r>
              <a:rPr lang="en-US" dirty="0">
                <a:effectLst/>
                <a:latin typeface="Roboto" panose="02000000000000000000" pitchFamily="2" charset="0"/>
              </a:rPr>
              <a:t>2.Demonstrate proper hand placement , patient positioning , and movement patterns for ankle MWM techniques</a:t>
            </a:r>
          </a:p>
          <a:p>
            <a:pPr>
              <a:buNone/>
            </a:pPr>
            <a:endParaRPr lang="en-US" dirty="0">
              <a:latin typeface="Roboto" panose="02000000000000000000" pitchFamily="2" charset="0"/>
            </a:endParaRPr>
          </a:p>
          <a:p>
            <a:r>
              <a:rPr lang="en-US" dirty="0">
                <a:latin typeface="Roboto" panose="02000000000000000000" pitchFamily="2" charset="0"/>
              </a:rPr>
              <a:t>3</a:t>
            </a:r>
            <a:r>
              <a:rPr lang="en-US" sz="2400" dirty="0">
                <a:effectLst/>
                <a:latin typeface="Roboto" panose="02000000000000000000" pitchFamily="2" charset="0"/>
              </a:rPr>
              <a:t>.</a:t>
            </a:r>
            <a:r>
              <a:rPr lang="en-US" dirty="0">
                <a:effectLst/>
                <a:latin typeface="Roboto" panose="02000000000000000000" pitchFamily="2" charset="0"/>
              </a:rPr>
              <a:t>Integrate ankle MWM into a comprehensive rehabilitation program to improve dorsiflexion, function, and return-to-play outcomes</a:t>
            </a:r>
          </a:p>
        </p:txBody>
      </p:sp>
    </p:spTree>
    <p:extLst>
      <p:ext uri="{BB962C8B-B14F-4D97-AF65-F5344CB8AC3E}">
        <p14:creationId xmlns:p14="http://schemas.microsoft.com/office/powerpoint/2010/main" val="2717271163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62A23-D9A5-534D-D6C2-991B63B1C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E06073B-E7A5-89FC-F159-08F37F3F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Conflict of interest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BE26E825-17AB-F97F-4D28-5714EACBA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i="1" dirty="0">
                <a:solidFill>
                  <a:srgbClr val="FF0000"/>
                </a:solidFill>
              </a:rPr>
              <a:t>  </a:t>
            </a:r>
            <a:r>
              <a:rPr lang="en-US" altLang="en-US" i="1" dirty="0"/>
              <a:t>To comply with professional board and accreditation standards, I declare that I do have a financial interest in products or services discussed in my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24918717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algn="ctr"/>
            <a:r>
              <a:rPr lang="en-US" altLang="en-US" sz="3600" b="1" i="0" dirty="0">
                <a:solidFill>
                  <a:srgbClr val="FFFF00"/>
                </a:solidFill>
              </a:rPr>
              <a:t>What is MWM?</a:t>
            </a:r>
            <a:endParaRPr lang="en-US" altLang="en-US" sz="2000" b="1" i="0" dirty="0">
              <a:solidFill>
                <a:srgbClr val="FFFF00"/>
              </a:solidFill>
            </a:endParaRPr>
          </a:p>
        </p:txBody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096064"/>
            <a:ext cx="8298268" cy="3695136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357188" lvl="1" indent="0" algn="ctr">
              <a:buNone/>
            </a:pPr>
            <a:r>
              <a:rPr lang="en-US" altLang="en-US" sz="3600" dirty="0"/>
              <a:t>“MWM” mobilization with movement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200" dirty="0"/>
              <a:t>Application of a passive accessory glide (force) followed by active or passive physiological movement; typically done in weight bearing.</a:t>
            </a:r>
          </a:p>
        </p:txBody>
      </p:sp>
    </p:spTree>
    <p:extLst>
      <p:ext uri="{BB962C8B-B14F-4D97-AF65-F5344CB8AC3E}">
        <p14:creationId xmlns:p14="http://schemas.microsoft.com/office/powerpoint/2010/main" val="3302189176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BD345BE-2E41-4820-BFAC-0C213DEBB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MWM principles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2C52F868-3DBF-4A40-875E-E495FBBE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8839200" cy="4343400"/>
          </a:xfrm>
        </p:spPr>
        <p:txBody>
          <a:bodyPr>
            <a:normAutofit fontScale="40000" lnSpcReduction="20000"/>
          </a:bodyPr>
          <a:lstStyle/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6700" dirty="0">
                <a:ea typeface="ＭＳ Ｐゴシック" panose="020B0600070205080204" pitchFamily="34" charset="-128"/>
              </a:rPr>
              <a:t>Identify painful &amp;/or restricted movement</a:t>
            </a:r>
          </a:p>
          <a:p>
            <a:pPr lvl="2"/>
            <a:r>
              <a:rPr lang="en-US" altLang="en-US" sz="6700" dirty="0">
                <a:ea typeface="ＭＳ Ｐゴシック" panose="020B0600070205080204" pitchFamily="34" charset="-128"/>
              </a:rPr>
              <a:t>Mobilize in the</a:t>
            </a:r>
            <a:r>
              <a:rPr lang="en-US" altLang="en-US" sz="67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6700" i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direction</a:t>
            </a:r>
            <a:r>
              <a:rPr lang="en-US" altLang="en-US" sz="6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6700" dirty="0">
                <a:ea typeface="ＭＳ Ｐゴシック" panose="020B0600070205080204" pitchFamily="34" charset="-128"/>
              </a:rPr>
              <a:t>that turns off pain</a:t>
            </a:r>
            <a:endParaRPr lang="en-US" altLang="en-US" sz="6700" b="1" i="1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6700" dirty="0">
                <a:ea typeface="ＭＳ Ｐゴシック" panose="020B0600070205080204" pitchFamily="34" charset="-128"/>
              </a:rPr>
              <a:t>Use minimum</a:t>
            </a:r>
            <a:r>
              <a:rPr lang="en-US" altLang="en-US" sz="67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6700" i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force</a:t>
            </a:r>
            <a:r>
              <a:rPr lang="en-US" altLang="en-US" sz="6700" dirty="0">
                <a:ea typeface="ＭＳ Ｐゴシック" panose="020B0600070205080204" pitchFamily="34" charset="-128"/>
              </a:rPr>
              <a:t> necessary</a:t>
            </a:r>
          </a:p>
          <a:p>
            <a:pPr lvl="2"/>
            <a:r>
              <a:rPr lang="en-US" altLang="en-US" sz="6700" i="1" dirty="0">
                <a:ea typeface="ＭＳ Ｐゴシック" panose="020B0600070205080204" pitchFamily="34" charset="-128"/>
              </a:rPr>
              <a:t>Sustain</a:t>
            </a:r>
            <a:r>
              <a:rPr lang="en-US" altLang="en-US" sz="6700" dirty="0">
                <a:ea typeface="ＭＳ Ｐゴシック" panose="020B0600070205080204" pitchFamily="34" charset="-128"/>
              </a:rPr>
              <a:t> glide without restricting movement</a:t>
            </a:r>
          </a:p>
          <a:p>
            <a:pPr lvl="2"/>
            <a:r>
              <a:rPr lang="en-US" altLang="en-US" sz="6700" dirty="0">
                <a:ea typeface="ＭＳ Ｐゴシック" panose="020B0600070205080204" pitchFamily="34" charset="-128"/>
              </a:rPr>
              <a:t>Perform sufficient </a:t>
            </a:r>
            <a:r>
              <a:rPr lang="en-US" altLang="en-US" sz="6700" i="1" dirty="0">
                <a:ea typeface="ＭＳ Ｐゴシック" panose="020B0600070205080204" pitchFamily="34" charset="-128"/>
              </a:rPr>
              <a:t>repetitions</a:t>
            </a:r>
          </a:p>
          <a:p>
            <a:pPr lvl="2"/>
            <a:r>
              <a:rPr lang="en-US" altLang="en-US" sz="6700" dirty="0">
                <a:ea typeface="ＭＳ Ｐゴシック" panose="020B0600070205080204" pitchFamily="34" charset="-128"/>
              </a:rPr>
              <a:t>Apply </a:t>
            </a:r>
            <a:r>
              <a:rPr lang="en-US" altLang="en-US" sz="6700" i="1" dirty="0">
                <a:ea typeface="ＭＳ Ｐゴシック" panose="020B0600070205080204" pitchFamily="34" charset="-128"/>
              </a:rPr>
              <a:t>overpressure</a:t>
            </a:r>
          </a:p>
          <a:p>
            <a:pPr lvl="2"/>
            <a:r>
              <a:rPr lang="en-US" altLang="en-US" sz="6700" i="1" dirty="0">
                <a:ea typeface="ＭＳ Ｐゴシック" panose="020B0600070205080204" pitchFamily="34" charset="-128"/>
              </a:rPr>
              <a:t>Teach</a:t>
            </a:r>
            <a:r>
              <a:rPr lang="en-US" altLang="en-US" sz="6700" dirty="0">
                <a:ea typeface="ＭＳ Ｐゴシック" panose="020B0600070205080204" pitchFamily="34" charset="-128"/>
              </a:rPr>
              <a:t> self-MWMs</a:t>
            </a:r>
          </a:p>
          <a:p>
            <a:pPr lvl="2"/>
            <a:r>
              <a:rPr lang="en-US" altLang="en-US" sz="6700" i="1" dirty="0">
                <a:ea typeface="ＭＳ Ｐゴシック" panose="020B0600070205080204" pitchFamily="34" charset="-128"/>
              </a:rPr>
              <a:t>Tape</a:t>
            </a:r>
            <a:r>
              <a:rPr lang="en-US" altLang="en-US" sz="6700" dirty="0">
                <a:ea typeface="ＭＳ Ｐゴシック" panose="020B0600070205080204" pitchFamily="34" charset="-128"/>
              </a:rPr>
              <a:t> to sustain positional corrections</a:t>
            </a:r>
            <a:endParaRPr lang="en-GB" altLang="en-US" sz="67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3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311955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28E4D2B-7474-4DBD-A5EE-BBF139CB0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FF00"/>
                </a:solidFill>
              </a:rPr>
              <a:t>Mulligan’s theoretical model</a:t>
            </a:r>
            <a:endParaRPr lang="en-CA" altLang="en-US" dirty="0">
              <a:solidFill>
                <a:srgbClr val="FFFF00"/>
              </a:solidFill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271BC05-5326-49E5-AE58-302682CCBF2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2179638"/>
            <a:ext cx="7924800" cy="38401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Minor articular “positional faults” occur due to trauma, muscle imbalances, and/or degenerative changes.</a:t>
            </a:r>
          </a:p>
          <a:p>
            <a:pPr eaLnBrk="1" hangingPunct="1"/>
            <a:r>
              <a:rPr lang="en-US" altLang="en-US" sz="2800" dirty="0"/>
              <a:t>MWM’s  correct positional faults allowing pain-free movement or function to occur.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665587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Ankle Sprains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3500" dirty="0"/>
              <a:t>Textbooks focus on anterior talofibular ligaments and calcaneal fibular ligaments</a:t>
            </a:r>
            <a:br>
              <a:rPr lang="en-US" sz="3500" dirty="0"/>
            </a:br>
            <a:endParaRPr lang="en-US" sz="3500" dirty="0"/>
          </a:p>
          <a:p>
            <a:pPr algn="ctr"/>
            <a:r>
              <a:rPr lang="en-US" sz="3500" dirty="0"/>
              <a:t>Treatment focused on ligaments secondary to objective findings of pain with passive plantarflexion and inversion</a:t>
            </a:r>
            <a:br>
              <a:rPr lang="en-US" sz="3500" dirty="0"/>
            </a:br>
            <a:endParaRPr lang="en-US" sz="3500" dirty="0"/>
          </a:p>
          <a:p>
            <a:pPr algn="ctr"/>
            <a:r>
              <a:rPr lang="en-US" sz="3500" dirty="0"/>
              <a:t> </a:t>
            </a:r>
            <a:r>
              <a:rPr lang="en-US" sz="3500" dirty="0">
                <a:solidFill>
                  <a:srgbClr val="FF0000"/>
                </a:solidFill>
              </a:rPr>
              <a:t>MULLIGAN FEELS THIS IS WRONG!</a:t>
            </a:r>
          </a:p>
          <a:p>
            <a:pPr algn="ctr"/>
            <a:endParaRPr lang="en-US" i="1" dirty="0"/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Mulligan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i="1" dirty="0"/>
              <a:t> </a:t>
            </a:r>
            <a:r>
              <a:rPr lang="en-US" sz="3600" dirty="0"/>
              <a:t>Mulligan feels lateral ankle sprain is a joint problem related to fibula and tibia positioning and NOT extra-articular problem associated with ATFL</a:t>
            </a:r>
          </a:p>
        </p:txBody>
      </p:sp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Mulligan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Mulligan Theory: Fibula positioned </a:t>
            </a:r>
            <a:r>
              <a:rPr lang="en-US" sz="3200" dirty="0" err="1"/>
              <a:t>anteriorly</a:t>
            </a:r>
            <a:r>
              <a:rPr lang="en-US" sz="3200" dirty="0"/>
              <a:t> relative to tibia (“Positional Fault”)  </a:t>
            </a:r>
          </a:p>
          <a:p>
            <a:pPr marL="0" indent="0">
              <a:buNone/>
            </a:pPr>
            <a:r>
              <a:rPr lang="en-US" sz="3200" dirty="0"/>
              <a:t>When fibula repositioned dorsally and cranially passive PF and Inv is </a:t>
            </a:r>
            <a:r>
              <a:rPr lang="en-US" sz="3200" dirty="0">
                <a:solidFill>
                  <a:srgbClr val="FF0000"/>
                </a:solidFill>
              </a:rPr>
              <a:t>PAINFREE</a:t>
            </a:r>
          </a:p>
        </p:txBody>
      </p:sp>
    </p:spTree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5771</TotalTime>
  <Words>743</Words>
  <Application>Microsoft Office PowerPoint</Application>
  <PresentationFormat>On-screen Show (4:3)</PresentationFormat>
  <Paragraphs>120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Roboto</vt:lpstr>
      <vt:lpstr>Times New Roman</vt:lpstr>
      <vt:lpstr>Wingdings 2</vt:lpstr>
      <vt:lpstr>Damask</vt:lpstr>
      <vt:lpstr>The Mulligan Concept</vt:lpstr>
      <vt:lpstr>LEARNING OBJECTIVES</vt:lpstr>
      <vt:lpstr>Conflict of interest</vt:lpstr>
      <vt:lpstr>What is MWM?</vt:lpstr>
      <vt:lpstr>MWM principles</vt:lpstr>
      <vt:lpstr>Mulligan’s theoretical model</vt:lpstr>
      <vt:lpstr>Lateral Ankle Sprains</vt:lpstr>
      <vt:lpstr>Mulligan Theory </vt:lpstr>
      <vt:lpstr>Mulligan Theory </vt:lpstr>
      <vt:lpstr>A.T.F. Ligament with inversion</vt:lpstr>
      <vt:lpstr>Lateral Ankle Sprains  </vt:lpstr>
      <vt:lpstr>Lateral Ankle Injuries</vt:lpstr>
      <vt:lpstr>Taping</vt:lpstr>
      <vt:lpstr>Taping</vt:lpstr>
      <vt:lpstr>Ankle sprain - distal fibula MWM Reference</vt:lpstr>
      <vt:lpstr>Ankle sprain - distal fibula Mwm Reference</vt:lpstr>
      <vt:lpstr>Ankle sprain - distal fibula MWM  Reference</vt:lpstr>
      <vt:lpstr>Inversion Ankle Sprain reference</vt:lpstr>
    </vt:vector>
  </TitlesOfParts>
  <Company>College of St. Scholastica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of IP flexion due to minor positional fault</dc:title>
  <dc:creator>COLLEGE OF ST SCHOLASTICA</dc:creator>
  <cp:lastModifiedBy>Julie Paolino</cp:lastModifiedBy>
  <cp:revision>190</cp:revision>
  <cp:lastPrinted>2020-02-04T21:47:57Z</cp:lastPrinted>
  <dcterms:created xsi:type="dcterms:W3CDTF">2000-01-18T17:07:30Z</dcterms:created>
  <dcterms:modified xsi:type="dcterms:W3CDTF">2026-02-13T20:45:53Z</dcterms:modified>
</cp:coreProperties>
</file>